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59"/>
  </p:notesMasterIdLst>
  <p:sldIdLst>
    <p:sldId id="257" r:id="rId2"/>
    <p:sldId id="328" r:id="rId3"/>
    <p:sldId id="329" r:id="rId4"/>
    <p:sldId id="330" r:id="rId5"/>
    <p:sldId id="331" r:id="rId6"/>
    <p:sldId id="332" r:id="rId7"/>
    <p:sldId id="333" r:id="rId8"/>
    <p:sldId id="335" r:id="rId9"/>
    <p:sldId id="336" r:id="rId10"/>
    <p:sldId id="337" r:id="rId11"/>
    <p:sldId id="338" r:id="rId12"/>
    <p:sldId id="339" r:id="rId13"/>
    <p:sldId id="341" r:id="rId14"/>
    <p:sldId id="342" r:id="rId15"/>
    <p:sldId id="343" r:id="rId16"/>
    <p:sldId id="344" r:id="rId17"/>
    <p:sldId id="345" r:id="rId18"/>
    <p:sldId id="346" r:id="rId19"/>
    <p:sldId id="347" r:id="rId20"/>
    <p:sldId id="348" r:id="rId21"/>
    <p:sldId id="349" r:id="rId22"/>
    <p:sldId id="256" r:id="rId23"/>
    <p:sldId id="302" r:id="rId24"/>
    <p:sldId id="258" r:id="rId25"/>
    <p:sldId id="265" r:id="rId26"/>
    <p:sldId id="304" r:id="rId27"/>
    <p:sldId id="305" r:id="rId28"/>
    <p:sldId id="276" r:id="rId29"/>
    <p:sldId id="268" r:id="rId30"/>
    <p:sldId id="269" r:id="rId31"/>
    <p:sldId id="307" r:id="rId32"/>
    <p:sldId id="270" r:id="rId33"/>
    <p:sldId id="308" r:id="rId34"/>
    <p:sldId id="271" r:id="rId35"/>
    <p:sldId id="272" r:id="rId36"/>
    <p:sldId id="273" r:id="rId37"/>
    <p:sldId id="274" r:id="rId38"/>
    <p:sldId id="279" r:id="rId39"/>
    <p:sldId id="278" r:id="rId40"/>
    <p:sldId id="306" r:id="rId41"/>
    <p:sldId id="316" r:id="rId42"/>
    <p:sldId id="317" r:id="rId43"/>
    <p:sldId id="353" r:id="rId44"/>
    <p:sldId id="315" r:id="rId45"/>
    <p:sldId id="292" r:id="rId46"/>
    <p:sldId id="261" r:id="rId47"/>
    <p:sldId id="312" r:id="rId48"/>
    <p:sldId id="313" r:id="rId49"/>
    <p:sldId id="314" r:id="rId50"/>
    <p:sldId id="352" r:id="rId51"/>
    <p:sldId id="351" r:id="rId52"/>
    <p:sldId id="289" r:id="rId53"/>
    <p:sldId id="290" r:id="rId54"/>
    <p:sldId id="291" r:id="rId55"/>
    <p:sldId id="294" r:id="rId56"/>
    <p:sldId id="356" r:id="rId57"/>
    <p:sldId id="350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78">
          <p15:clr>
            <a:srgbClr val="A4A3A4"/>
          </p15:clr>
        </p15:guide>
        <p15:guide id="2" pos="269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97D"/>
    <a:srgbClr val="0099FF"/>
    <a:srgbClr val="FFFFFF"/>
    <a:srgbClr val="8439BD"/>
    <a:srgbClr val="FF0066"/>
    <a:srgbClr val="00FF00"/>
    <a:srgbClr val="000000"/>
    <a:srgbClr val="1515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9165" autoAdjust="0"/>
  </p:normalViewPr>
  <p:slideViewPr>
    <p:cSldViewPr snapToGrid="0" showGuides="1">
      <p:cViewPr varScale="1">
        <p:scale>
          <a:sx n="109" d="100"/>
          <a:sy n="109" d="100"/>
        </p:scale>
        <p:origin x="990" y="96"/>
      </p:cViewPr>
      <p:guideLst>
        <p:guide orient="horz" pos="878"/>
        <p:guide pos="26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F1E3FD-1F65-4BEA-90C5-22C276A109A1}" type="datetimeFigureOut">
              <a:rPr lang="en-US" smtClean="0"/>
              <a:t>10/30/2014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97B46-66A9-47F2-9B70-C8C12F0F7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05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A7546-50FA-4249-B751-C79913BF5A2B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35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version</a:t>
            </a:r>
            <a:r>
              <a:rPr lang="en-US" baseline="0" dirty="0" smtClean="0"/>
              <a:t> of slide shows </a:t>
            </a:r>
            <a:r>
              <a:rPr lang="en-US" baseline="0" dirty="0" err="1" smtClean="0"/>
              <a:t>cryoturbated</a:t>
            </a:r>
            <a:r>
              <a:rPr lang="en-US" baseline="0" dirty="0" smtClean="0"/>
              <a:t> organic and mineral horizons (as well as surface OM) in a soil pit (instead of previous picture which was a </a:t>
            </a:r>
            <a:r>
              <a:rPr lang="en-US" baseline="0" dirty="0" err="1" smtClean="0"/>
              <a:t>closeup</a:t>
            </a:r>
            <a:r>
              <a:rPr lang="en-US" baseline="0" dirty="0" smtClean="0"/>
              <a:t> of </a:t>
            </a:r>
            <a:r>
              <a:rPr lang="en-US" baseline="0" dirty="0" err="1" smtClean="0"/>
              <a:t>cryoturbated</a:t>
            </a:r>
            <a:r>
              <a:rPr lang="en-US" baseline="0" dirty="0" smtClean="0"/>
              <a:t> soil) to better represent the vertical and spatial distributions part of second bullet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ECC09-683D-4547-AB68-C13A97985DCB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301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version</a:t>
            </a:r>
            <a:r>
              <a:rPr lang="en-US" baseline="0" dirty="0" smtClean="0"/>
              <a:t> of slide shows </a:t>
            </a:r>
            <a:r>
              <a:rPr lang="en-US" baseline="0" dirty="0" err="1" smtClean="0"/>
              <a:t>cryoturbated</a:t>
            </a:r>
            <a:r>
              <a:rPr lang="en-US" baseline="0" dirty="0" smtClean="0"/>
              <a:t> organic and mineral horizons (as well as surface OM) in a soil pit (instead of previous picture which was a </a:t>
            </a:r>
            <a:r>
              <a:rPr lang="en-US" baseline="0" dirty="0" err="1" smtClean="0"/>
              <a:t>closeup</a:t>
            </a:r>
            <a:r>
              <a:rPr lang="en-US" baseline="0" dirty="0" smtClean="0"/>
              <a:t> of </a:t>
            </a:r>
            <a:r>
              <a:rPr lang="en-US" baseline="0" dirty="0" err="1" smtClean="0"/>
              <a:t>cryoturbated</a:t>
            </a:r>
            <a:r>
              <a:rPr lang="en-US" baseline="0" dirty="0" smtClean="0"/>
              <a:t> soil) to better represent the vertical and spatial distributions part of second bullet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ECC09-683D-4547-AB68-C13A97985DCB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301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AC4A0DC-2E44-4C1F-A7FA-77A2E8D6CDFC}" type="slidenum">
              <a:rPr lang="en-US" altLang="en-US"/>
              <a:pPr eaLnBrk="1" hangingPunct="1"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2260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PCA Axis 2 might be</a:t>
            </a:r>
            <a:r>
              <a:rPr lang="en-US" baseline="0" dirty="0" smtClean="0"/>
              <a:t> negatively correlated with </a:t>
            </a:r>
            <a:r>
              <a:rPr lang="en-US" baseline="0" dirty="0" err="1" smtClean="0"/>
              <a:t>aliphatics</a:t>
            </a:r>
            <a:r>
              <a:rPr lang="en-US" baseline="0" dirty="0" smtClean="0"/>
              <a:t> -- higher </a:t>
            </a:r>
            <a:r>
              <a:rPr lang="en-US" baseline="0" dirty="0" err="1" smtClean="0"/>
              <a:t>aliphatics</a:t>
            </a:r>
            <a:r>
              <a:rPr lang="en-US" baseline="0" dirty="0" smtClean="0"/>
              <a:t> and lower polysaccharides below zero while lower </a:t>
            </a:r>
            <a:r>
              <a:rPr lang="en-US" baseline="0" dirty="0" err="1" smtClean="0"/>
              <a:t>aliphatics</a:t>
            </a:r>
            <a:r>
              <a:rPr lang="en-US" baseline="0" dirty="0" smtClean="0"/>
              <a:t> and higher aromatics above zero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97B46-66A9-47F2-9B70-C8C12F0F72C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258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title header_green_37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title footer_green_378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861812-3D99-4F4B-9539-6EE27D281493}" type="datetimeFigureOut">
              <a:rPr lang="en-US" smtClean="0">
                <a:solidFill>
                  <a:srgbClr val="616161"/>
                </a:solidFill>
              </a:rPr>
              <a:pPr/>
              <a:t>10/30/2014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F41A4B-2E44-4C89-941C-7654851F8C36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861812-3D99-4F4B-9539-6EE27D281493}" type="datetimeFigureOut">
              <a:rPr lang="en-US" smtClean="0">
                <a:solidFill>
                  <a:srgbClr val="616161"/>
                </a:solidFill>
              </a:rPr>
              <a:pPr/>
              <a:t>10/30/2014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F41A4B-2E44-4C89-941C-7654851F8C36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39725" y="330200"/>
            <a:ext cx="7954963" cy="347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46075" y="1400175"/>
            <a:ext cx="3890963" cy="777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389438" y="1400175"/>
            <a:ext cx="3892550" cy="777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46075" y="2330450"/>
            <a:ext cx="3890963" cy="777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89438" y="2330450"/>
            <a:ext cx="3892550" cy="777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F41A4B-2E44-4C89-941C-7654851F8C36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292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725" y="330200"/>
            <a:ext cx="7954963" cy="347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46075" y="1400175"/>
            <a:ext cx="7935913" cy="170815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F41A4B-2E44-4C89-941C-7654851F8C36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149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725" y="330200"/>
            <a:ext cx="7954963" cy="347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6075" y="1400175"/>
            <a:ext cx="3890963" cy="170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89438" y="1400175"/>
            <a:ext cx="3892550" cy="170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F41A4B-2E44-4C89-941C-7654851F8C36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850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861812-3D99-4F4B-9539-6EE27D281493}" type="datetimeFigureOut">
              <a:rPr lang="en-US" smtClean="0">
                <a:solidFill>
                  <a:srgbClr val="616161"/>
                </a:solidFill>
              </a:rPr>
              <a:pPr/>
              <a:t>10/30/2014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F41A4B-2E44-4C89-941C-7654851F8C36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3000" b="1" cap="none" baseline="0"/>
            </a:lvl1pPr>
          </a:lstStyle>
          <a:p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861812-3D99-4F4B-9539-6EE27D281493}" type="datetimeFigureOut">
              <a:rPr lang="en-US" smtClean="0">
                <a:solidFill>
                  <a:srgbClr val="616161"/>
                </a:solidFill>
              </a:rPr>
              <a:pPr/>
              <a:t>10/30/2014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F41A4B-2E44-4C89-941C-7654851F8C36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861812-3D99-4F4B-9539-6EE27D281493}" type="datetimeFigureOut">
              <a:rPr lang="en-US" smtClean="0">
                <a:solidFill>
                  <a:srgbClr val="616161"/>
                </a:solidFill>
              </a:rPr>
              <a:pPr/>
              <a:t>10/30/2014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F41A4B-2E44-4C89-941C-7654851F8C36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861812-3D99-4F4B-9539-6EE27D281493}" type="datetimeFigureOut">
              <a:rPr lang="en-US" smtClean="0">
                <a:solidFill>
                  <a:srgbClr val="616161"/>
                </a:solidFill>
              </a:rPr>
              <a:pPr/>
              <a:t>10/30/2014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61616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F41A4B-2E44-4C89-941C-7654851F8C36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861812-3D99-4F4B-9539-6EE27D281493}" type="datetimeFigureOut">
              <a:rPr lang="en-US" smtClean="0">
                <a:solidFill>
                  <a:srgbClr val="616161"/>
                </a:solidFill>
              </a:rPr>
              <a:pPr/>
              <a:t>10/30/2014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F41A4B-2E44-4C89-941C-7654851F8C36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861812-3D99-4F4B-9539-6EE27D281493}" type="datetimeFigureOut">
              <a:rPr lang="en-US" smtClean="0">
                <a:solidFill>
                  <a:srgbClr val="616161"/>
                </a:solidFill>
              </a:rPr>
              <a:pPr/>
              <a:t>10/30/2014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F41A4B-2E44-4C89-941C-7654851F8C36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79550"/>
          </a:xfrm>
        </p:spPr>
        <p:txBody>
          <a:bodyPr anchor="t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1"/>
            <a:ext cx="3008313" cy="44196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861812-3D99-4F4B-9539-6EE27D281493}" type="datetimeFigureOut">
              <a:rPr lang="en-US" smtClean="0">
                <a:solidFill>
                  <a:srgbClr val="616161"/>
                </a:solidFill>
              </a:rPr>
              <a:pPr/>
              <a:t>10/30/2014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F41A4B-2E44-4C89-941C-7654851F8C36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861812-3D99-4F4B-9539-6EE27D281493}" type="datetimeFigureOut">
              <a:rPr lang="en-US" smtClean="0">
                <a:solidFill>
                  <a:srgbClr val="616161"/>
                </a:solidFill>
              </a:rPr>
              <a:pPr/>
              <a:t>10/30/2014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F41A4B-2E44-4C89-941C-7654851F8C36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slide footer_green_378.jp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6327775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6B861812-3D99-4F4B-9539-6EE27D281493}" type="datetimeFigureOut">
              <a:rPr lang="en-US" smtClean="0">
                <a:solidFill>
                  <a:srgbClr val="616161"/>
                </a:solidFill>
              </a:rPr>
              <a:pPr/>
              <a:t>10/30/2014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endParaRPr lang="en-US">
              <a:solidFill>
                <a:srgbClr val="616161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6CF41A4B-2E44-4C89-941C-7654851F8C36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  <p:pic>
        <p:nvPicPr>
          <p:cNvPr id="14" name="Picture 4" descr="slide header_green_378.jp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0"/>
            <a:ext cx="91440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14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7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822" y="1160122"/>
            <a:ext cx="8370353" cy="1250879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800" dirty="0"/>
              <a:t>Soil Carbon Response to Environmental Change: 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800" dirty="0" smtClean="0"/>
              <a:t>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i="1" dirty="0" smtClean="0"/>
              <a:t>Initial </a:t>
            </a:r>
            <a:r>
              <a:rPr lang="en-US" sz="2800" i="1" dirty="0"/>
              <a:t>Results </a:t>
            </a:r>
            <a:r>
              <a:rPr lang="en-US" sz="2800" i="1" dirty="0" smtClean="0"/>
              <a:t>from the </a:t>
            </a:r>
            <a:r>
              <a:rPr lang="en-US" sz="2800" i="1" dirty="0"/>
              <a:t>Argonne </a:t>
            </a:r>
            <a:r>
              <a:rPr lang="en-US" sz="2800" i="1" dirty="0" smtClean="0"/>
              <a:t>TES SFA</a:t>
            </a:r>
            <a:r>
              <a:rPr lang="fr-FR" sz="2800" i="1" dirty="0" smtClean="0"/>
              <a:t/>
            </a:r>
            <a:br>
              <a:rPr lang="fr-FR" sz="2800" i="1" dirty="0" smtClean="0"/>
            </a:br>
            <a:endParaRPr lang="en-US" sz="2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84033" y="2400652"/>
            <a:ext cx="6400800" cy="866348"/>
          </a:xfrm>
        </p:spPr>
        <p:txBody>
          <a:bodyPr/>
          <a:lstStyle/>
          <a:p>
            <a:r>
              <a:rPr lang="en-US" sz="2000" b="1" i="1" dirty="0" smtClean="0"/>
              <a:t>J.D. Jastrow (representing the Argonne SFA team)</a:t>
            </a:r>
            <a:endParaRPr lang="en-US" sz="2000" b="1" i="1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4" b="31004"/>
          <a:stretch/>
        </p:blipFill>
        <p:spPr>
          <a:xfrm>
            <a:off x="1753375" y="2972787"/>
            <a:ext cx="5637249" cy="235894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Subtitle 2"/>
          <p:cNvSpPr txBox="1">
            <a:spLocks/>
          </p:cNvSpPr>
          <p:nvPr/>
        </p:nvSpPr>
        <p:spPr bwMode="auto">
          <a:xfrm>
            <a:off x="685800" y="5529443"/>
            <a:ext cx="7772400" cy="674052"/>
          </a:xfrm>
          <a:prstGeom prst="rect">
            <a:avLst/>
          </a:prstGeom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None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i="1" kern="0" dirty="0" smtClean="0"/>
              <a:t>Conduct fundamental research to quantify and characterize the C stored in soils and evaluate its potential responses to environmental change </a:t>
            </a:r>
            <a:endParaRPr lang="en-US" sz="2000" kern="0" dirty="0"/>
          </a:p>
        </p:txBody>
      </p:sp>
      <p:sp>
        <p:nvSpPr>
          <p:cNvPr id="3" name="Rectangle 2"/>
          <p:cNvSpPr/>
          <p:nvPr/>
        </p:nvSpPr>
        <p:spPr>
          <a:xfrm>
            <a:off x="123570" y="6358236"/>
            <a:ext cx="21739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DOE/BER  26 June 2014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22684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830" y="3206937"/>
            <a:ext cx="3888476" cy="3010993"/>
          </a:xfrm>
        </p:spPr>
        <p:txBody>
          <a:bodyPr/>
          <a:lstStyle/>
          <a:p>
            <a:pPr marL="228600" indent="-228600"/>
            <a:r>
              <a:rPr lang="en-US" b="1" dirty="0" smtClean="0"/>
              <a:t>Aim to produce high-resolution maps of the spatial and vertical distributions of soil C stocks</a:t>
            </a:r>
          </a:p>
          <a:p>
            <a:pPr marL="228600" indent="-228600"/>
            <a:r>
              <a:rPr lang="en-US" b="1" dirty="0" smtClean="0"/>
              <a:t>Target new sample/data collection on </a:t>
            </a:r>
            <a:r>
              <a:rPr lang="en-US" b="1" dirty="0"/>
              <a:t>under-sampled areas of high heterogeneity/uncertainty</a:t>
            </a:r>
            <a:endParaRPr lang="en-US" b="1" dirty="0" smtClean="0"/>
          </a:p>
          <a:p>
            <a:pPr marL="228600" indent="-228600"/>
            <a:r>
              <a:rPr lang="en-US" b="1" dirty="0" smtClean="0"/>
              <a:t>Maps generated by </a:t>
            </a:r>
            <a:r>
              <a:rPr lang="en-US" b="1" dirty="0" err="1" smtClean="0"/>
              <a:t>pedometric</a:t>
            </a:r>
            <a:r>
              <a:rPr lang="en-US" b="1" dirty="0" smtClean="0"/>
              <a:t> understanding of soil forming factors and robust geospatial modeling techniques</a:t>
            </a:r>
            <a:endParaRPr lang="en-US" b="1" dirty="0"/>
          </a:p>
        </p:txBody>
      </p:sp>
      <p:sp>
        <p:nvSpPr>
          <p:cNvPr id="4" name="Up Arrow 3"/>
          <p:cNvSpPr/>
          <p:nvPr/>
        </p:nvSpPr>
        <p:spPr>
          <a:xfrm>
            <a:off x="6486671" y="1879347"/>
            <a:ext cx="182880" cy="397442"/>
          </a:xfrm>
          <a:prstGeom prst="upArrow">
            <a:avLst/>
          </a:prstGeom>
          <a:solidFill>
            <a:srgbClr val="F79646"/>
          </a:solidFill>
          <a:ln w="254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5" name="Up Arrow 4"/>
          <p:cNvSpPr/>
          <p:nvPr/>
        </p:nvSpPr>
        <p:spPr>
          <a:xfrm>
            <a:off x="2296264" y="1882136"/>
            <a:ext cx="182880" cy="397442"/>
          </a:xfrm>
          <a:prstGeom prst="upArrow">
            <a:avLst/>
          </a:prstGeom>
          <a:solidFill>
            <a:srgbClr val="F79646"/>
          </a:solidFill>
          <a:ln w="254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43249" y="820613"/>
            <a:ext cx="6858000" cy="1038078"/>
          </a:xfrm>
          <a:prstGeom prst="round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855663" indent="-855663">
              <a:defRPr/>
            </a:pPr>
            <a:r>
              <a:rPr lang="en-US" sz="1600" b="1" i="1" kern="0" dirty="0">
                <a:solidFill>
                  <a:prstClr val="white"/>
                </a:solidFill>
              </a:rPr>
              <a:t>SFA Goal:	</a:t>
            </a:r>
            <a:r>
              <a:rPr lang="en-US" sz="1600" b="1" kern="0" dirty="0">
                <a:solidFill>
                  <a:prstClr val="white"/>
                </a:solidFill>
              </a:rPr>
              <a:t>Quantify C currently preserved in permafrost region soils, determine its spatial and vertical distributions, and assess its susceptibility to decomposition and release to the atmosphere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93480" y="2256132"/>
            <a:ext cx="3616569" cy="651490"/>
          </a:xfrm>
          <a:prstGeom prst="round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>
            <a:noAutofit/>
          </a:bodyPr>
          <a:lstStyle/>
          <a:p>
            <a:pPr marL="633413" indent="-633413">
              <a:defRPr/>
            </a:pPr>
            <a:r>
              <a:rPr lang="en-US" sz="1600" b="1" i="1" kern="0" dirty="0">
                <a:solidFill>
                  <a:prstClr val="white"/>
                </a:solidFill>
              </a:rPr>
              <a:t>Obj. 1:	Spatial and vertical distributions of soil C stocks</a:t>
            </a:r>
          </a:p>
        </p:txBody>
      </p:sp>
      <p:sp>
        <p:nvSpPr>
          <p:cNvPr id="9" name="Left-Right Arrow 8"/>
          <p:cNvSpPr/>
          <p:nvPr/>
        </p:nvSpPr>
        <p:spPr>
          <a:xfrm>
            <a:off x="4210049" y="2272773"/>
            <a:ext cx="713232" cy="182880"/>
          </a:xfrm>
          <a:prstGeom prst="leftRightArrow">
            <a:avLst/>
          </a:prstGeom>
          <a:solidFill>
            <a:srgbClr val="F79646"/>
          </a:solidFill>
          <a:ln w="254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82049" y="2253916"/>
            <a:ext cx="3616569" cy="651490"/>
          </a:xfrm>
          <a:prstGeom prst="round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>
            <a:noAutofit/>
          </a:bodyPr>
          <a:lstStyle/>
          <a:p>
            <a:pPr marL="633413" indent="-633413">
              <a:defRPr/>
            </a:pPr>
            <a:r>
              <a:rPr lang="en-US" sz="1600" b="1" i="1" kern="0" dirty="0">
                <a:solidFill>
                  <a:prstClr val="white"/>
                </a:solidFill>
              </a:rPr>
              <a:t>Obj. 1:	</a:t>
            </a:r>
            <a:r>
              <a:rPr lang="en-US" sz="1600" b="1" kern="0" dirty="0">
                <a:solidFill>
                  <a:prstClr val="white"/>
                </a:solidFill>
              </a:rPr>
              <a:t>Spatial and vertical distributions of soil C stocks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933951" y="2253916"/>
            <a:ext cx="3616569" cy="651489"/>
          </a:xfrm>
          <a:prstGeom prst="round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  <a:alpha val="40000"/>
                </a:srgbClr>
              </a:gs>
              <a:gs pos="80000">
                <a:srgbClr val="F79646">
                  <a:shade val="93000"/>
                  <a:satMod val="130000"/>
                  <a:alpha val="40000"/>
                </a:srgbClr>
              </a:gs>
              <a:gs pos="100000">
                <a:srgbClr val="F79646">
                  <a:shade val="94000"/>
                  <a:satMod val="135000"/>
                  <a:alpha val="4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>
            <a:noAutofit/>
          </a:bodyPr>
          <a:lstStyle/>
          <a:p>
            <a:pPr marL="633413" indent="-633413"/>
            <a:r>
              <a:rPr lang="en-US" sz="1600" b="1" i="1" kern="0" dirty="0">
                <a:solidFill>
                  <a:prstClr val="white"/>
                </a:solidFill>
              </a:rPr>
              <a:t>Obj. 2:	</a:t>
            </a:r>
            <a:r>
              <a:rPr lang="en-US" sz="1600" b="1" kern="0" dirty="0">
                <a:solidFill>
                  <a:prstClr val="white"/>
                </a:solidFill>
              </a:rPr>
              <a:t>Empirical tools for predicting potential decomposability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897" y="3096588"/>
            <a:ext cx="4048125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 bwMode="auto">
          <a:xfrm>
            <a:off x="191364" y="149378"/>
            <a:ext cx="8901120" cy="564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n-US" sz="2800" dirty="0"/>
              <a:t>Argonne TES SFA Goal &amp; Objectives</a:t>
            </a:r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380949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1086977" y="4574796"/>
            <a:ext cx="3780032" cy="1900409"/>
            <a:chOff x="1086977" y="4574796"/>
            <a:chExt cx="3780032" cy="1900409"/>
          </a:xfrm>
          <a:effectLst/>
        </p:grpSpPr>
        <p:pic>
          <p:nvPicPr>
            <p:cNvPr id="7171" name="Picture 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6977" y="4574796"/>
              <a:ext cx="3780032" cy="1900409"/>
            </a:xfrm>
            <a:prstGeom prst="rect">
              <a:avLst/>
            </a:prstGeom>
            <a:ln w="19050">
              <a:solidFill>
                <a:schemeClr val="accent2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3399517" y="5854336"/>
              <a:ext cx="1441164" cy="27699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200" b="1" dirty="0" err="1">
                  <a:solidFill>
                    <a:srgbClr val="D6AC29">
                      <a:lumMod val="75000"/>
                    </a:srgbClr>
                  </a:solidFill>
                </a:rPr>
                <a:t>MidIR</a:t>
              </a:r>
              <a:r>
                <a:rPr lang="en-US" sz="1200" b="1" dirty="0">
                  <a:solidFill>
                    <a:srgbClr val="D6AC29">
                      <a:lumMod val="75000"/>
                    </a:srgbClr>
                  </a:solidFill>
                </a:rPr>
                <a:t> spectroscopy</a:t>
              </a:r>
            </a:p>
          </p:txBody>
        </p:sp>
      </p:grp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948328" y="3206936"/>
            <a:ext cx="4017872" cy="329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228600" indent="-2286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b="1" kern="0"/>
            </a:lvl1pPr>
            <a:lvl2pPr marL="228600" lvl="1" indent="-2286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2400">
                <a:solidFill>
                  <a:srgbClr val="221E1F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/>
            </a:lvl3pPr>
            <a:lvl4pPr marL="1600200" indent="-2286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/>
            </a:lvl4pPr>
            <a:lvl5pPr marL="2057400" indent="-2286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/>
            </a:lvl9pPr>
          </a:lstStyle>
          <a:p>
            <a:r>
              <a:rPr lang="en-US" dirty="0">
                <a:solidFill>
                  <a:srgbClr val="616161"/>
                </a:solidFill>
              </a:rPr>
              <a:t>Aim to </a:t>
            </a:r>
            <a:r>
              <a:rPr lang="en-US" dirty="0" smtClean="0">
                <a:solidFill>
                  <a:srgbClr val="616161"/>
                </a:solidFill>
              </a:rPr>
              <a:t>produce measures </a:t>
            </a:r>
            <a:r>
              <a:rPr lang="en-US" dirty="0">
                <a:solidFill>
                  <a:srgbClr val="616161"/>
                </a:solidFill>
              </a:rPr>
              <a:t>of </a:t>
            </a:r>
            <a:r>
              <a:rPr lang="en-US" dirty="0" smtClean="0">
                <a:solidFill>
                  <a:srgbClr val="616161"/>
                </a:solidFill>
              </a:rPr>
              <a:t>intrinsic soil C decomposability to address </a:t>
            </a:r>
            <a:r>
              <a:rPr lang="en-US" dirty="0">
                <a:solidFill>
                  <a:srgbClr val="616161"/>
                </a:solidFill>
              </a:rPr>
              <a:t>calibration </a:t>
            </a:r>
            <a:r>
              <a:rPr lang="en-US" dirty="0" smtClean="0">
                <a:solidFill>
                  <a:srgbClr val="616161"/>
                </a:solidFill>
              </a:rPr>
              <a:t>and </a:t>
            </a:r>
            <a:r>
              <a:rPr lang="en-US" dirty="0">
                <a:solidFill>
                  <a:srgbClr val="616161"/>
                </a:solidFill>
              </a:rPr>
              <a:t>validation </a:t>
            </a:r>
            <a:r>
              <a:rPr lang="en-US" dirty="0" smtClean="0">
                <a:solidFill>
                  <a:srgbClr val="616161"/>
                </a:solidFill>
              </a:rPr>
              <a:t>needs of large-scale models</a:t>
            </a:r>
            <a:endParaRPr lang="en-US" dirty="0">
              <a:solidFill>
                <a:srgbClr val="616161"/>
              </a:solidFill>
            </a:endParaRPr>
          </a:p>
          <a:p>
            <a:r>
              <a:rPr lang="en-US" dirty="0" smtClean="0">
                <a:solidFill>
                  <a:srgbClr val="616161"/>
                </a:solidFill>
              </a:rPr>
              <a:t>Initial focus on assessing relative degradation levels of existing SOM, both vertically and spatially</a:t>
            </a:r>
            <a:endParaRPr lang="en-US" dirty="0">
              <a:solidFill>
                <a:srgbClr val="616161"/>
              </a:solidFill>
            </a:endParaRPr>
          </a:p>
          <a:p>
            <a:endParaRPr lang="en-US" dirty="0">
              <a:solidFill>
                <a:srgbClr val="616161"/>
              </a:solidFill>
            </a:endParaRPr>
          </a:p>
        </p:txBody>
      </p:sp>
      <p:sp>
        <p:nvSpPr>
          <p:cNvPr id="4" name="Up Arrow 3"/>
          <p:cNvSpPr/>
          <p:nvPr/>
        </p:nvSpPr>
        <p:spPr>
          <a:xfrm>
            <a:off x="6486671" y="1879347"/>
            <a:ext cx="182880" cy="397442"/>
          </a:xfrm>
          <a:prstGeom prst="upArrow">
            <a:avLst/>
          </a:prstGeom>
          <a:solidFill>
            <a:srgbClr val="F79646"/>
          </a:solidFill>
          <a:ln w="254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5" name="Up Arrow 4"/>
          <p:cNvSpPr/>
          <p:nvPr/>
        </p:nvSpPr>
        <p:spPr>
          <a:xfrm>
            <a:off x="2296264" y="1882136"/>
            <a:ext cx="182880" cy="397442"/>
          </a:xfrm>
          <a:prstGeom prst="upArrow">
            <a:avLst/>
          </a:prstGeom>
          <a:solidFill>
            <a:srgbClr val="F79646"/>
          </a:solidFill>
          <a:ln w="254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43249" y="820613"/>
            <a:ext cx="6858000" cy="1038078"/>
          </a:xfrm>
          <a:prstGeom prst="round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855663" indent="-855663">
              <a:defRPr/>
            </a:pPr>
            <a:r>
              <a:rPr lang="en-US" sz="1600" b="1" i="1" kern="0" dirty="0">
                <a:solidFill>
                  <a:prstClr val="white"/>
                </a:solidFill>
              </a:rPr>
              <a:t>SFA Goal:	</a:t>
            </a:r>
            <a:r>
              <a:rPr lang="en-US" sz="1600" b="1" kern="0" dirty="0">
                <a:solidFill>
                  <a:prstClr val="white"/>
                </a:solidFill>
              </a:rPr>
              <a:t>Quantify C currently preserved in permafrost region soils, determine its spatial and vertical distributions, and assess its susceptibility to decomposition and release to the atmosphere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93480" y="2256132"/>
            <a:ext cx="3616569" cy="651490"/>
          </a:xfrm>
          <a:prstGeom prst="round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  <a:alpha val="40000"/>
                </a:srgbClr>
              </a:gs>
              <a:gs pos="80000">
                <a:srgbClr val="F79646">
                  <a:shade val="93000"/>
                  <a:satMod val="130000"/>
                  <a:alpha val="40000"/>
                </a:srgbClr>
              </a:gs>
              <a:gs pos="100000">
                <a:srgbClr val="F79646">
                  <a:shade val="94000"/>
                  <a:satMod val="135000"/>
                  <a:alpha val="4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>
            <a:noAutofit/>
          </a:bodyPr>
          <a:lstStyle/>
          <a:p>
            <a:pPr marL="633413" indent="-633413">
              <a:defRPr/>
            </a:pPr>
            <a:r>
              <a:rPr lang="en-US" sz="1600" b="1" i="1" kern="0" dirty="0">
                <a:solidFill>
                  <a:prstClr val="white"/>
                </a:solidFill>
              </a:rPr>
              <a:t>Obj. 1:	</a:t>
            </a:r>
            <a:r>
              <a:rPr lang="en-US" sz="1600" b="1" kern="0" dirty="0">
                <a:solidFill>
                  <a:prstClr val="white"/>
                </a:solidFill>
              </a:rPr>
              <a:t>Spatial and vertical distributions of soil C stocks</a:t>
            </a:r>
          </a:p>
        </p:txBody>
      </p:sp>
      <p:sp>
        <p:nvSpPr>
          <p:cNvPr id="9" name="Left-Right Arrow 8"/>
          <p:cNvSpPr/>
          <p:nvPr/>
        </p:nvSpPr>
        <p:spPr>
          <a:xfrm>
            <a:off x="4210049" y="2272773"/>
            <a:ext cx="713232" cy="182880"/>
          </a:xfrm>
          <a:prstGeom prst="leftRightArrow">
            <a:avLst/>
          </a:prstGeom>
          <a:solidFill>
            <a:srgbClr val="F79646"/>
          </a:solidFill>
          <a:ln w="254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933951" y="2253916"/>
            <a:ext cx="3616569" cy="651489"/>
          </a:xfrm>
          <a:prstGeom prst="round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>
            <a:noAutofit/>
          </a:bodyPr>
          <a:lstStyle/>
          <a:p>
            <a:pPr marL="633413" indent="-633413">
              <a:defRPr/>
            </a:pPr>
            <a:r>
              <a:rPr lang="en-US" sz="1600" b="1" i="1" kern="0" dirty="0">
                <a:solidFill>
                  <a:prstClr val="white"/>
                </a:solidFill>
              </a:rPr>
              <a:t>Obj. 2:	</a:t>
            </a:r>
            <a:r>
              <a:rPr lang="en-US" sz="1600" b="1" kern="0" dirty="0">
                <a:solidFill>
                  <a:prstClr val="white"/>
                </a:solidFill>
              </a:rPr>
              <a:t>Empirical tools for predicting potential decomposability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2" b="7197"/>
          <a:stretch/>
        </p:blipFill>
        <p:spPr>
          <a:xfrm>
            <a:off x="320478" y="3159741"/>
            <a:ext cx="3097349" cy="1920240"/>
          </a:xfrm>
          <a:prstGeom prst="rect">
            <a:avLst/>
          </a:prstGeom>
          <a:ln w="19050"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91364" y="149378"/>
            <a:ext cx="8901120" cy="564606"/>
          </a:xfrm>
        </p:spPr>
        <p:txBody>
          <a:bodyPr/>
          <a:lstStyle/>
          <a:p>
            <a:r>
              <a:rPr lang="en-US" sz="2800" dirty="0"/>
              <a:t>Argonne TES SFA Goal &amp; Objectives</a:t>
            </a:r>
          </a:p>
        </p:txBody>
      </p:sp>
    </p:spTree>
    <p:extLst>
      <p:ext uri="{BB962C8B-B14F-4D97-AF65-F5344CB8AC3E}">
        <p14:creationId xmlns:p14="http://schemas.microsoft.com/office/powerpoint/2010/main" val="92579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1086977" y="4574796"/>
            <a:ext cx="3780032" cy="1900409"/>
            <a:chOff x="1086977" y="4574796"/>
            <a:chExt cx="3780032" cy="1900409"/>
          </a:xfrm>
          <a:effectLst/>
        </p:grpSpPr>
        <p:pic>
          <p:nvPicPr>
            <p:cNvPr id="7171" name="Picture 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6977" y="4574796"/>
              <a:ext cx="3780032" cy="1900409"/>
            </a:xfrm>
            <a:prstGeom prst="rect">
              <a:avLst/>
            </a:prstGeom>
            <a:ln w="19050">
              <a:solidFill>
                <a:schemeClr val="accent2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3399517" y="5854336"/>
              <a:ext cx="1441164" cy="27699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200" b="1" dirty="0" err="1">
                  <a:solidFill>
                    <a:srgbClr val="D6AC29">
                      <a:lumMod val="75000"/>
                    </a:srgbClr>
                  </a:solidFill>
                </a:rPr>
                <a:t>MidIR</a:t>
              </a:r>
              <a:r>
                <a:rPr lang="en-US" sz="1200" b="1" dirty="0">
                  <a:solidFill>
                    <a:srgbClr val="D6AC29">
                      <a:lumMod val="75000"/>
                    </a:srgbClr>
                  </a:solidFill>
                </a:rPr>
                <a:t> spectroscopy</a:t>
              </a:r>
            </a:p>
          </p:txBody>
        </p:sp>
      </p:grp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948328" y="3206936"/>
            <a:ext cx="4017872" cy="329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228600" indent="-2286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b="1" kern="0"/>
            </a:lvl1pPr>
            <a:lvl2pPr marL="228600" lvl="1" indent="-2286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2400">
                <a:solidFill>
                  <a:srgbClr val="221E1F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/>
            </a:lvl3pPr>
            <a:lvl4pPr marL="1600200" indent="-2286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/>
            </a:lvl4pPr>
            <a:lvl5pPr marL="2057400" indent="-2286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/>
            </a:lvl9pPr>
          </a:lstStyle>
          <a:p>
            <a:r>
              <a:rPr lang="en-US" dirty="0">
                <a:solidFill>
                  <a:srgbClr val="616161"/>
                </a:solidFill>
              </a:rPr>
              <a:t>Aim to </a:t>
            </a:r>
            <a:r>
              <a:rPr lang="en-US" dirty="0" smtClean="0">
                <a:solidFill>
                  <a:srgbClr val="616161"/>
                </a:solidFill>
              </a:rPr>
              <a:t>produce measures </a:t>
            </a:r>
            <a:r>
              <a:rPr lang="en-US" dirty="0">
                <a:solidFill>
                  <a:srgbClr val="616161"/>
                </a:solidFill>
              </a:rPr>
              <a:t>of </a:t>
            </a:r>
            <a:r>
              <a:rPr lang="en-US" dirty="0" smtClean="0">
                <a:solidFill>
                  <a:srgbClr val="616161"/>
                </a:solidFill>
              </a:rPr>
              <a:t>intrinsic soil C decomposability to address </a:t>
            </a:r>
            <a:r>
              <a:rPr lang="en-US" dirty="0">
                <a:solidFill>
                  <a:srgbClr val="616161"/>
                </a:solidFill>
              </a:rPr>
              <a:t>calibration </a:t>
            </a:r>
            <a:r>
              <a:rPr lang="en-US" dirty="0" smtClean="0">
                <a:solidFill>
                  <a:srgbClr val="616161"/>
                </a:solidFill>
              </a:rPr>
              <a:t>and </a:t>
            </a:r>
            <a:r>
              <a:rPr lang="en-US" dirty="0">
                <a:solidFill>
                  <a:srgbClr val="616161"/>
                </a:solidFill>
              </a:rPr>
              <a:t>validation </a:t>
            </a:r>
            <a:r>
              <a:rPr lang="en-US" dirty="0" smtClean="0">
                <a:solidFill>
                  <a:srgbClr val="616161"/>
                </a:solidFill>
              </a:rPr>
              <a:t>needs of large-scale models</a:t>
            </a:r>
            <a:endParaRPr lang="en-US" dirty="0">
              <a:solidFill>
                <a:srgbClr val="616161"/>
              </a:solidFill>
            </a:endParaRPr>
          </a:p>
          <a:p>
            <a:r>
              <a:rPr lang="en-US" dirty="0" smtClean="0">
                <a:solidFill>
                  <a:srgbClr val="616161"/>
                </a:solidFill>
              </a:rPr>
              <a:t>Initial focus on assessing relative degradation levels of existing SOM, both vertically and spatially</a:t>
            </a:r>
            <a:endParaRPr lang="en-US" dirty="0">
              <a:solidFill>
                <a:srgbClr val="616161"/>
              </a:solidFill>
            </a:endParaRPr>
          </a:p>
          <a:p>
            <a:pPr lvl="1"/>
            <a:r>
              <a:rPr lang="en-US" sz="1800" b="1" kern="0" dirty="0" smtClean="0">
                <a:solidFill>
                  <a:srgbClr val="616161"/>
                </a:solidFill>
                <a:latin typeface="Calibri"/>
                <a:ea typeface="+mn-ea"/>
              </a:rPr>
              <a:t>Longer-term goals are apportionment of existing SOC stocks into model pools and evaluation of their intrinsic turnover times (decay rates)</a:t>
            </a:r>
            <a:endParaRPr lang="en-US" sz="1800" b="1" kern="0" dirty="0">
              <a:solidFill>
                <a:srgbClr val="616161"/>
              </a:solidFill>
              <a:latin typeface="Calibri"/>
              <a:ea typeface="+mn-ea"/>
            </a:endParaRPr>
          </a:p>
          <a:p>
            <a:endParaRPr lang="en-US" dirty="0">
              <a:solidFill>
                <a:srgbClr val="616161"/>
              </a:solidFill>
            </a:endParaRPr>
          </a:p>
        </p:txBody>
      </p:sp>
      <p:sp>
        <p:nvSpPr>
          <p:cNvPr id="4" name="Up Arrow 3"/>
          <p:cNvSpPr/>
          <p:nvPr/>
        </p:nvSpPr>
        <p:spPr>
          <a:xfrm>
            <a:off x="6486671" y="1879347"/>
            <a:ext cx="182880" cy="397442"/>
          </a:xfrm>
          <a:prstGeom prst="upArrow">
            <a:avLst/>
          </a:prstGeom>
          <a:solidFill>
            <a:srgbClr val="F79646"/>
          </a:solidFill>
          <a:ln w="254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5" name="Up Arrow 4"/>
          <p:cNvSpPr/>
          <p:nvPr/>
        </p:nvSpPr>
        <p:spPr>
          <a:xfrm>
            <a:off x="2296264" y="1882136"/>
            <a:ext cx="182880" cy="397442"/>
          </a:xfrm>
          <a:prstGeom prst="upArrow">
            <a:avLst/>
          </a:prstGeom>
          <a:solidFill>
            <a:srgbClr val="F79646"/>
          </a:solidFill>
          <a:ln w="254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43249" y="820613"/>
            <a:ext cx="6858000" cy="1038078"/>
          </a:xfrm>
          <a:prstGeom prst="round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855663" indent="-855663">
              <a:defRPr/>
            </a:pPr>
            <a:r>
              <a:rPr lang="en-US" sz="1600" b="1" i="1" kern="0" dirty="0">
                <a:solidFill>
                  <a:prstClr val="white"/>
                </a:solidFill>
              </a:rPr>
              <a:t>SFA Goal:	</a:t>
            </a:r>
            <a:r>
              <a:rPr lang="en-US" sz="1600" b="1" kern="0" dirty="0">
                <a:solidFill>
                  <a:prstClr val="white"/>
                </a:solidFill>
              </a:rPr>
              <a:t>Quantify C currently preserved in permafrost region soils, determine its spatial and vertical distributions, and assess its susceptibility to decomposition and release to the atmosphere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93480" y="2256132"/>
            <a:ext cx="3616569" cy="651490"/>
          </a:xfrm>
          <a:prstGeom prst="round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  <a:alpha val="40000"/>
                </a:srgbClr>
              </a:gs>
              <a:gs pos="80000">
                <a:srgbClr val="F79646">
                  <a:shade val="93000"/>
                  <a:satMod val="130000"/>
                  <a:alpha val="40000"/>
                </a:srgbClr>
              </a:gs>
              <a:gs pos="100000">
                <a:srgbClr val="F79646">
                  <a:shade val="94000"/>
                  <a:satMod val="135000"/>
                  <a:alpha val="4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>
            <a:noAutofit/>
          </a:bodyPr>
          <a:lstStyle/>
          <a:p>
            <a:pPr marL="633413" indent="-633413">
              <a:defRPr/>
            </a:pPr>
            <a:r>
              <a:rPr lang="en-US" sz="1600" b="1" i="1" kern="0" dirty="0">
                <a:solidFill>
                  <a:prstClr val="white"/>
                </a:solidFill>
              </a:rPr>
              <a:t>Obj. 1:	</a:t>
            </a:r>
            <a:r>
              <a:rPr lang="en-US" sz="1600" b="1" kern="0" dirty="0">
                <a:solidFill>
                  <a:prstClr val="white"/>
                </a:solidFill>
              </a:rPr>
              <a:t>Spatial and vertical distributions of soil C stocks</a:t>
            </a:r>
          </a:p>
        </p:txBody>
      </p:sp>
      <p:sp>
        <p:nvSpPr>
          <p:cNvPr id="9" name="Left-Right Arrow 8"/>
          <p:cNvSpPr/>
          <p:nvPr/>
        </p:nvSpPr>
        <p:spPr>
          <a:xfrm>
            <a:off x="4210049" y="2272773"/>
            <a:ext cx="713232" cy="182880"/>
          </a:xfrm>
          <a:prstGeom prst="leftRightArrow">
            <a:avLst/>
          </a:prstGeom>
          <a:solidFill>
            <a:srgbClr val="F79646"/>
          </a:solidFill>
          <a:ln w="254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933951" y="2253916"/>
            <a:ext cx="3616569" cy="651489"/>
          </a:xfrm>
          <a:prstGeom prst="round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>
            <a:noAutofit/>
          </a:bodyPr>
          <a:lstStyle/>
          <a:p>
            <a:pPr marL="633413" indent="-633413">
              <a:defRPr/>
            </a:pPr>
            <a:r>
              <a:rPr lang="en-US" sz="1600" b="1" i="1" kern="0" dirty="0">
                <a:solidFill>
                  <a:prstClr val="white"/>
                </a:solidFill>
              </a:rPr>
              <a:t>Obj. 2:	</a:t>
            </a:r>
            <a:r>
              <a:rPr lang="en-US" sz="1600" b="1" kern="0" dirty="0">
                <a:solidFill>
                  <a:prstClr val="white"/>
                </a:solidFill>
              </a:rPr>
              <a:t>Empirical tools for predicting potential decomposability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70591" y="2857730"/>
            <a:ext cx="4350553" cy="3491965"/>
            <a:chOff x="270591" y="2857730"/>
            <a:chExt cx="4350553" cy="3491965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965" y="3119984"/>
              <a:ext cx="1530024" cy="2199927"/>
            </a:xfrm>
            <a:prstGeom prst="rect">
              <a:avLst/>
            </a:prstGeom>
            <a:ln w="19050">
              <a:solidFill>
                <a:schemeClr val="accent2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0591" y="5319911"/>
              <a:ext cx="2682229" cy="1029784"/>
            </a:xfrm>
            <a:prstGeom prst="rect">
              <a:avLst/>
            </a:prstGeom>
            <a:ln w="19050">
              <a:solidFill>
                <a:schemeClr val="accent2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5182" y="2857730"/>
              <a:ext cx="2645962" cy="2011680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91364" y="149378"/>
            <a:ext cx="8901120" cy="564606"/>
          </a:xfrm>
        </p:spPr>
        <p:txBody>
          <a:bodyPr/>
          <a:lstStyle/>
          <a:p>
            <a:r>
              <a:rPr lang="en-US" sz="2800" dirty="0"/>
              <a:t>Argonne TES SFA Goal &amp; Objectives</a:t>
            </a:r>
          </a:p>
        </p:txBody>
      </p:sp>
    </p:spTree>
    <p:extLst>
      <p:ext uri="{BB962C8B-B14F-4D97-AF65-F5344CB8AC3E}">
        <p14:creationId xmlns:p14="http://schemas.microsoft.com/office/powerpoint/2010/main" val="280843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81113" y="207462"/>
            <a:ext cx="8229600" cy="838200"/>
          </a:xfrm>
        </p:spPr>
        <p:txBody>
          <a:bodyPr anchor="ctr">
            <a:noAutofit/>
          </a:bodyPr>
          <a:lstStyle/>
          <a:p>
            <a:r>
              <a:rPr lang="en-US" sz="2800" dirty="0" smtClean="0">
                <a:cs typeface="Times New Roman" pitchFamily="18" charset="0"/>
              </a:rPr>
              <a:t>Databases for soil C stocks are growing but still unevenly distributed and low density</a:t>
            </a:r>
            <a:endParaRPr lang="en-US" sz="2800" dirty="0"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7759" y="3851935"/>
            <a:ext cx="3474721" cy="234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A6C4DE">
                  <a:lumMod val="50000"/>
                </a:srgbClr>
              </a:buClr>
              <a:buFont typeface="Wingdings" pitchFamily="2" charset="2"/>
              <a:buChar char="§"/>
            </a:pPr>
            <a:r>
              <a:rPr lang="en-US" sz="2000" b="1" dirty="0">
                <a:solidFill>
                  <a:srgbClr val="616161"/>
                </a:solidFill>
                <a:cs typeface="Times New Roman" pitchFamily="18" charset="0"/>
              </a:rPr>
              <a:t>Alaska data density </a:t>
            </a:r>
            <a:br>
              <a:rPr lang="en-US" sz="2000" b="1" dirty="0">
                <a:solidFill>
                  <a:srgbClr val="616161"/>
                </a:solidFill>
                <a:cs typeface="Times New Roman" pitchFamily="18" charset="0"/>
              </a:rPr>
            </a:br>
            <a:r>
              <a:rPr lang="en-US" sz="2000" b="1" dirty="0">
                <a:solidFill>
                  <a:srgbClr val="616161"/>
                </a:solidFill>
                <a:cs typeface="Times New Roman" pitchFamily="18" charset="0"/>
              </a:rPr>
              <a:t>= 1 sample/ 2500 km</a:t>
            </a:r>
            <a:r>
              <a:rPr lang="en-US" sz="2000" b="1" baseline="30000" dirty="0">
                <a:solidFill>
                  <a:srgbClr val="616161"/>
                </a:solidFill>
                <a:cs typeface="Times New Roman" pitchFamily="18" charset="0"/>
              </a:rPr>
              <a:t>2 </a:t>
            </a:r>
            <a:br>
              <a:rPr lang="en-US" sz="2000" b="1" baseline="30000" dirty="0">
                <a:solidFill>
                  <a:srgbClr val="616161"/>
                </a:solidFill>
                <a:cs typeface="Times New Roman" pitchFamily="18" charset="0"/>
              </a:rPr>
            </a:br>
            <a:r>
              <a:rPr lang="en-US" sz="2000" b="1" dirty="0">
                <a:solidFill>
                  <a:srgbClr val="616161"/>
                </a:solidFill>
                <a:cs typeface="Times New Roman" pitchFamily="18" charset="0"/>
              </a:rPr>
              <a:t>(Mishra &amp; Riley, 2012)</a:t>
            </a:r>
          </a:p>
          <a:p>
            <a:pPr marL="285750" indent="-285750">
              <a:buClr>
                <a:srgbClr val="A6C4DE">
                  <a:lumMod val="50000"/>
                </a:srgbClr>
              </a:buClr>
              <a:buFont typeface="Wingdings" pitchFamily="2" charset="2"/>
              <a:buChar char="§"/>
            </a:pPr>
            <a:endParaRPr lang="en-US" sz="2000" b="1" baseline="30000" dirty="0">
              <a:solidFill>
                <a:srgbClr val="616161"/>
              </a:solidFill>
              <a:cs typeface="Times New Roman" pitchFamily="18" charset="0"/>
            </a:endParaRPr>
          </a:p>
          <a:p>
            <a:pPr marL="285750" indent="-285750">
              <a:buClr>
                <a:srgbClr val="A6C4DE">
                  <a:lumMod val="50000"/>
                </a:srgbClr>
              </a:buClr>
              <a:buFont typeface="Wingdings" pitchFamily="2" charset="2"/>
              <a:buChar char="§"/>
            </a:pPr>
            <a:r>
              <a:rPr lang="en-US" sz="2000" b="1" dirty="0">
                <a:solidFill>
                  <a:srgbClr val="616161"/>
                </a:solidFill>
                <a:cs typeface="Times New Roman" pitchFamily="18" charset="0"/>
              </a:rPr>
              <a:t>Circumpolar data density </a:t>
            </a:r>
            <a:br>
              <a:rPr lang="en-US" sz="2000" b="1" dirty="0">
                <a:solidFill>
                  <a:srgbClr val="616161"/>
                </a:solidFill>
                <a:cs typeface="Times New Roman" pitchFamily="18" charset="0"/>
              </a:rPr>
            </a:br>
            <a:r>
              <a:rPr lang="en-US" sz="2000" b="1" dirty="0">
                <a:solidFill>
                  <a:srgbClr val="616161"/>
                </a:solidFill>
                <a:cs typeface="Times New Roman" pitchFamily="18" charset="0"/>
              </a:rPr>
              <a:t>= 1 sample/8100 km</a:t>
            </a:r>
            <a:r>
              <a:rPr lang="en-US" sz="2000" b="1" baseline="30000" dirty="0">
                <a:solidFill>
                  <a:srgbClr val="616161"/>
                </a:solidFill>
                <a:cs typeface="Times New Roman" pitchFamily="18" charset="0"/>
              </a:rPr>
              <a:t>2</a:t>
            </a:r>
            <a:br>
              <a:rPr lang="en-US" sz="2000" b="1" baseline="30000" dirty="0">
                <a:solidFill>
                  <a:srgbClr val="616161"/>
                </a:solidFill>
                <a:cs typeface="Times New Roman" pitchFamily="18" charset="0"/>
              </a:rPr>
            </a:br>
            <a:r>
              <a:rPr lang="en-US" sz="2000" b="1" baseline="30000" dirty="0">
                <a:solidFill>
                  <a:srgbClr val="616161"/>
                </a:solidFill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616161"/>
                </a:solidFill>
                <a:cs typeface="Times New Roman" pitchFamily="18" charset="0"/>
              </a:rPr>
              <a:t>(</a:t>
            </a:r>
            <a:r>
              <a:rPr lang="en-US" sz="2000" b="1" dirty="0" err="1">
                <a:solidFill>
                  <a:srgbClr val="616161"/>
                </a:solidFill>
                <a:cs typeface="Times New Roman" pitchFamily="18" charset="0"/>
              </a:rPr>
              <a:t>Hugelius</a:t>
            </a:r>
            <a:r>
              <a:rPr lang="en-US" sz="2000" b="1" dirty="0">
                <a:solidFill>
                  <a:srgbClr val="616161"/>
                </a:solidFill>
                <a:cs typeface="Times New Roman" pitchFamily="18" charset="0"/>
              </a:rPr>
              <a:t> et al., 2013)</a:t>
            </a:r>
            <a:endParaRPr lang="en-US" sz="2000" b="1" baseline="30000" dirty="0">
              <a:solidFill>
                <a:srgbClr val="616161"/>
              </a:solidFill>
              <a:cs typeface="Times New Roman" pitchFamily="18" charset="0"/>
            </a:endParaRPr>
          </a:p>
          <a:p>
            <a:pPr>
              <a:buClr>
                <a:srgbClr val="A6C4DE">
                  <a:lumMod val="50000"/>
                </a:srgbClr>
              </a:buClr>
            </a:pPr>
            <a:endParaRPr lang="en-US" sz="2000" baseline="30000" dirty="0">
              <a:solidFill>
                <a:srgbClr val="61616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05394"/>
              </p:ext>
            </p:extLst>
          </p:nvPr>
        </p:nvGraphicFramePr>
        <p:xfrm>
          <a:off x="4572000" y="1675906"/>
          <a:ext cx="4114800" cy="20421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32966"/>
                <a:gridCol w="1134034"/>
                <a:gridCol w="1447800"/>
              </a:tblGrid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Depth interval</a:t>
                      </a:r>
                    </a:p>
                    <a:p>
                      <a:pPr algn="ctr"/>
                      <a:r>
                        <a:rPr lang="en-US" sz="1600" dirty="0" smtClean="0"/>
                        <a:t>(cm)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Alaska</a:t>
                      </a:r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Circumpolar</a:t>
                      </a:r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0-100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184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1778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100-200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238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168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200-300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472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2302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48" y="1143845"/>
            <a:ext cx="3518240" cy="224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22" y="3384125"/>
            <a:ext cx="3754291" cy="3090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12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1252"/>
          </a:xfrm>
        </p:spPr>
        <p:txBody>
          <a:bodyPr/>
          <a:lstStyle/>
          <a:p>
            <a:r>
              <a:rPr lang="en-US" sz="2800" dirty="0" smtClean="0"/>
              <a:t>How can we advance knowledge and reduce uncertainties (without a fleet of helicopters)?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8770"/>
            <a:ext cx="8229600" cy="4091623"/>
          </a:xfrm>
        </p:spPr>
        <p:txBody>
          <a:bodyPr/>
          <a:lstStyle/>
          <a:p>
            <a:r>
              <a:rPr lang="en-US" sz="2400" b="1" dirty="0" smtClean="0">
                <a:solidFill>
                  <a:srgbClr val="1F497D"/>
                </a:solidFill>
              </a:rPr>
              <a:t>Sampling efforts and new data generation</a:t>
            </a:r>
          </a:p>
          <a:p>
            <a:pPr lvl="1"/>
            <a:r>
              <a:rPr lang="en-US" sz="2200" b="1" dirty="0" smtClean="0"/>
              <a:t>Target under-sampled areas of high heterogeneity/uncertainty</a:t>
            </a:r>
          </a:p>
          <a:p>
            <a:pPr lvl="1"/>
            <a:r>
              <a:rPr lang="en-US" sz="2200" b="1" dirty="0" smtClean="0"/>
              <a:t>Leverage opportunities – low hanging fruit</a:t>
            </a:r>
          </a:p>
          <a:p>
            <a:pPr lvl="1"/>
            <a:r>
              <a:rPr lang="en-US" sz="2200" b="1" dirty="0" smtClean="0"/>
              <a:t>Identify and prioritize sampling locations – based on geospatial analysis of existing </a:t>
            </a:r>
            <a:r>
              <a:rPr lang="en-US" sz="2200" b="1" dirty="0"/>
              <a:t>uncertainties </a:t>
            </a:r>
            <a:r>
              <a:rPr lang="en-US" sz="2200" b="1" dirty="0" smtClean="0"/>
              <a:t> </a:t>
            </a:r>
          </a:p>
          <a:p>
            <a:r>
              <a:rPr lang="en-US" sz="2400" b="1" dirty="0" smtClean="0">
                <a:solidFill>
                  <a:srgbClr val="1F497D"/>
                </a:solidFill>
              </a:rPr>
              <a:t>Improve on geospatial extrapolations</a:t>
            </a:r>
          </a:p>
          <a:p>
            <a:pPr lvl="1"/>
            <a:r>
              <a:rPr lang="en-US" sz="2200" b="1" dirty="0" smtClean="0"/>
              <a:t>Apply </a:t>
            </a:r>
            <a:r>
              <a:rPr lang="en-US" sz="2200" b="1" dirty="0"/>
              <a:t>state-of-the-art geospatial modeling and digital soil mapping methods</a:t>
            </a:r>
          </a:p>
          <a:p>
            <a:pPr lvl="1"/>
            <a:r>
              <a:rPr lang="en-US" sz="2200" b="1" dirty="0" smtClean="0"/>
              <a:t>Provide uncertainty assessments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466" y="4528453"/>
            <a:ext cx="3037877" cy="1934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70650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788" y="128334"/>
            <a:ext cx="8482263" cy="663825"/>
          </a:xfrm>
        </p:spPr>
        <p:txBody>
          <a:bodyPr/>
          <a:lstStyle/>
          <a:p>
            <a:r>
              <a:rPr lang="en-US" sz="2800" dirty="0" smtClean="0"/>
              <a:t>New assessments of soil C distributions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881" y="778522"/>
            <a:ext cx="7928812" cy="5707621"/>
          </a:xfrm>
        </p:spPr>
        <p:txBody>
          <a:bodyPr/>
          <a:lstStyle/>
          <a:p>
            <a:pPr marL="0" indent="0">
              <a:buNone/>
            </a:pPr>
            <a:r>
              <a:rPr lang="en-US" sz="2600" b="1" i="1" dirty="0" smtClean="0">
                <a:solidFill>
                  <a:srgbClr val="7AB800"/>
                </a:solidFill>
              </a:rPr>
              <a:t>Initial sampling/data collection efforts focused on </a:t>
            </a:r>
            <a:br>
              <a:rPr lang="en-US" sz="2600" b="1" i="1" dirty="0" smtClean="0">
                <a:solidFill>
                  <a:srgbClr val="7AB800"/>
                </a:solidFill>
              </a:rPr>
            </a:br>
            <a:r>
              <a:rPr lang="en-US" sz="2600" b="1" i="1" dirty="0" smtClean="0">
                <a:solidFill>
                  <a:srgbClr val="7AB800"/>
                </a:solidFill>
              </a:rPr>
              <a:t>ice-wedge polygons; decision was based on:</a:t>
            </a:r>
            <a:endParaRPr lang="en-US" sz="2600" b="1" i="1" dirty="0" smtClean="0">
              <a:solidFill>
                <a:schemeClr val="accent4"/>
              </a:solidFill>
            </a:endParaRPr>
          </a:p>
          <a:p>
            <a:pPr marL="457200" indent="-217488"/>
            <a:r>
              <a:rPr lang="en-US" sz="2400" b="1" dirty="0" smtClean="0"/>
              <a:t>Spatial extent (</a:t>
            </a:r>
            <a:r>
              <a:rPr lang="en-US" sz="2400" b="1" dirty="0" smtClean="0">
                <a:cs typeface="Times New Roman" pitchFamily="18" charset="0"/>
              </a:rPr>
              <a:t>&gt;6.4 </a:t>
            </a:r>
            <a:r>
              <a:rPr lang="en-US" sz="2400" b="1" dirty="0">
                <a:cs typeface="Times New Roman" pitchFamily="18" charset="0"/>
              </a:rPr>
              <a:t>million km</a:t>
            </a:r>
            <a:r>
              <a:rPr lang="en-US" sz="2400" b="1" baseline="30000" dirty="0">
                <a:cs typeface="Times New Roman" pitchFamily="18" charset="0"/>
              </a:rPr>
              <a:t>2</a:t>
            </a:r>
            <a:r>
              <a:rPr lang="en-US" sz="2400" b="1" dirty="0">
                <a:cs typeface="Times New Roman" pitchFamily="18" charset="0"/>
              </a:rPr>
              <a:t> </a:t>
            </a:r>
            <a:r>
              <a:rPr lang="en-US" sz="2400" b="1" dirty="0" smtClean="0">
                <a:cs typeface="Times New Roman" pitchFamily="18" charset="0"/>
              </a:rPr>
              <a:t>across the Pan-Arctic)</a:t>
            </a:r>
            <a:endParaRPr lang="en-US" sz="2400" b="1" dirty="0" smtClean="0"/>
          </a:p>
          <a:p>
            <a:pPr marL="457200" indent="-217488"/>
            <a:r>
              <a:rPr lang="en-US" sz="2400" b="1" dirty="0" smtClean="0"/>
              <a:t>Literature and expert knowledge</a:t>
            </a:r>
          </a:p>
          <a:p>
            <a:pPr marL="857250" lvl="1" indent="-217488"/>
            <a:r>
              <a:rPr lang="en-US" sz="2200" b="1" dirty="0" err="1" smtClean="0"/>
              <a:t>Cryoturbated</a:t>
            </a:r>
            <a:r>
              <a:rPr lang="en-US" sz="2200" b="1" dirty="0" smtClean="0"/>
              <a:t> soils – high spatial heterogeneity </a:t>
            </a:r>
          </a:p>
          <a:p>
            <a:pPr marL="857250" lvl="1" indent="-217488"/>
            <a:r>
              <a:rPr lang="en-US" sz="2200" b="1" dirty="0" smtClean="0"/>
              <a:t>High C stocks </a:t>
            </a:r>
          </a:p>
          <a:p>
            <a:pPr marL="457200" indent="-217488"/>
            <a:r>
              <a:rPr lang="en-US" sz="2400" b="1" dirty="0" smtClean="0"/>
              <a:t>Potential for improved </a:t>
            </a:r>
            <a:br>
              <a:rPr lang="en-US" sz="2400" b="1" dirty="0" smtClean="0"/>
            </a:br>
            <a:r>
              <a:rPr lang="en-US" sz="2400" b="1" dirty="0" smtClean="0"/>
              <a:t>up-scaling/geospatial modeling</a:t>
            </a:r>
          </a:p>
          <a:p>
            <a:pPr marL="857250" lvl="1" indent="-217488"/>
            <a:r>
              <a:rPr lang="en-US" sz="2200" b="1" dirty="0" smtClean="0"/>
              <a:t>Large-scale patterns (~5-20 m)</a:t>
            </a:r>
          </a:p>
          <a:p>
            <a:pPr marL="857250" lvl="1" indent="-217488"/>
            <a:r>
              <a:rPr lang="en-US" sz="2200" b="1" dirty="0" smtClean="0"/>
              <a:t>Aerial imagery/remote sensing tools</a:t>
            </a:r>
          </a:p>
          <a:p>
            <a:pPr marL="857250" lvl="1" indent="-217488"/>
            <a:r>
              <a:rPr lang="en-US" sz="2200" b="1" dirty="0" smtClean="0"/>
              <a:t>High resolution </a:t>
            </a:r>
            <a:r>
              <a:rPr lang="en-US" sz="2200" b="1" dirty="0" err="1" smtClean="0"/>
              <a:t>lidar</a:t>
            </a:r>
            <a:r>
              <a:rPr lang="en-US" sz="2200" b="1" dirty="0" smtClean="0"/>
              <a:t> availability</a:t>
            </a:r>
          </a:p>
          <a:p>
            <a:pPr marL="0" lvl="0" indent="0">
              <a:buNone/>
            </a:pPr>
            <a:r>
              <a:rPr lang="en-US" sz="1100" b="1" i="1" dirty="0" smtClean="0">
                <a:solidFill>
                  <a:srgbClr val="7AB800"/>
                </a:solidFill>
              </a:rPr>
              <a:t> </a:t>
            </a:r>
            <a:r>
              <a:rPr lang="en-US" sz="2600" b="1" i="1" dirty="0" smtClean="0">
                <a:solidFill>
                  <a:srgbClr val="7AB800"/>
                </a:solidFill>
              </a:rPr>
              <a:t/>
            </a:r>
            <a:br>
              <a:rPr lang="en-US" sz="2600" b="1" i="1" dirty="0" smtClean="0">
                <a:solidFill>
                  <a:srgbClr val="7AB800"/>
                </a:solidFill>
              </a:rPr>
            </a:br>
            <a:r>
              <a:rPr lang="en-US" sz="2600" b="1" i="1" dirty="0" smtClean="0">
                <a:solidFill>
                  <a:srgbClr val="7AB800"/>
                </a:solidFill>
              </a:rPr>
              <a:t>Later sampling/data </a:t>
            </a:r>
            <a:r>
              <a:rPr lang="en-US" sz="2600" b="1" i="1" dirty="0">
                <a:solidFill>
                  <a:srgbClr val="7AB800"/>
                </a:solidFill>
              </a:rPr>
              <a:t>collection efforts </a:t>
            </a:r>
            <a:r>
              <a:rPr lang="en-US" sz="2600" b="1" i="1" dirty="0" smtClean="0">
                <a:solidFill>
                  <a:srgbClr val="7AB800"/>
                </a:solidFill>
              </a:rPr>
              <a:t/>
            </a:r>
            <a:br>
              <a:rPr lang="en-US" sz="2600" b="1" i="1" dirty="0" smtClean="0">
                <a:solidFill>
                  <a:srgbClr val="7AB800"/>
                </a:solidFill>
              </a:rPr>
            </a:br>
            <a:r>
              <a:rPr lang="en-US" sz="2600" b="1" i="1" dirty="0" smtClean="0">
                <a:solidFill>
                  <a:srgbClr val="7AB800"/>
                </a:solidFill>
              </a:rPr>
              <a:t>guided by geospatial analyses of uncertainty</a:t>
            </a:r>
            <a:endParaRPr lang="en-US" sz="2600" b="1" i="1" dirty="0">
              <a:solidFill>
                <a:srgbClr val="7AB800"/>
              </a:solidFill>
            </a:endParaRPr>
          </a:p>
          <a:p>
            <a:pPr marL="857250" lvl="1" indent="-217488"/>
            <a:endParaRPr lang="en-US" sz="2200" b="1" dirty="0" smtClean="0"/>
          </a:p>
          <a:p>
            <a:pPr marL="857250" lvl="1" indent="-217488"/>
            <a:endParaRPr lang="en-US" sz="2000" b="1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069" y="3046877"/>
            <a:ext cx="3206724" cy="2423862"/>
          </a:xfrm>
          <a:prstGeom prst="rect">
            <a:avLst/>
          </a:prstGeom>
          <a:ln w="38100">
            <a:solidFill>
              <a:schemeClr val="accent4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20063" y="3046877"/>
            <a:ext cx="13547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Photo: C-L Ping.</a:t>
            </a:r>
          </a:p>
        </p:txBody>
      </p:sp>
    </p:spTree>
    <p:extLst>
      <p:ext uri="{BB962C8B-B14F-4D97-AF65-F5344CB8AC3E}">
        <p14:creationId xmlns:p14="http://schemas.microsoft.com/office/powerpoint/2010/main" val="63871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75125" y="3036578"/>
            <a:ext cx="3638695" cy="893704"/>
          </a:xfrm>
        </p:spPr>
        <p:txBody>
          <a:bodyPr>
            <a:noAutofit/>
          </a:bodyPr>
          <a:lstStyle/>
          <a:p>
            <a:pPr>
              <a:lnSpc>
                <a:spcPts val="2000"/>
              </a:lnSpc>
            </a:pPr>
            <a:r>
              <a:rPr lang="en-US" sz="1800" i="1" dirty="0" smtClean="0">
                <a:solidFill>
                  <a:schemeClr val="accent4"/>
                </a:solidFill>
                <a:latin typeface="+mn-lt"/>
                <a:cs typeface="Times New Roman" pitchFamily="18" charset="0"/>
              </a:rPr>
              <a:t>Combining environmental correlations and spatial autocorrelation (regression kriging)</a:t>
            </a:r>
            <a:endParaRPr lang="en-US" sz="1800" i="1" dirty="0">
              <a:solidFill>
                <a:schemeClr val="accent4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071" name="TextBox 2070"/>
          <p:cNvSpPr txBox="1"/>
          <p:nvPr/>
        </p:nvSpPr>
        <p:spPr>
          <a:xfrm>
            <a:off x="275125" y="3507665"/>
            <a:ext cx="4211531" cy="3175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b="1" dirty="0">
              <a:solidFill>
                <a:srgbClr val="616161"/>
              </a:solidFill>
            </a:endParaRPr>
          </a:p>
          <a:p>
            <a:endParaRPr lang="en-US" sz="1200" b="1" dirty="0">
              <a:solidFill>
                <a:srgbClr val="616161"/>
              </a:solidFill>
            </a:endParaRPr>
          </a:p>
          <a:p>
            <a:pPr marL="231775" indent="-231775">
              <a:lnSpc>
                <a:spcPts val="1600"/>
              </a:lnSpc>
              <a:spcBef>
                <a:spcPts val="600"/>
              </a:spcBef>
              <a:buFontTx/>
              <a:buAutoNum type="arabicPeriod"/>
            </a:pPr>
            <a:r>
              <a:rPr lang="en-US" sz="1500" b="1" dirty="0">
                <a:solidFill>
                  <a:srgbClr val="616161"/>
                </a:solidFill>
              </a:rPr>
              <a:t>SOC variability across study area predicted using observations and soil forming factors</a:t>
            </a:r>
          </a:p>
          <a:p>
            <a:pPr marL="231775" indent="-231775">
              <a:lnSpc>
                <a:spcPts val="1600"/>
              </a:lnSpc>
              <a:spcBef>
                <a:spcPts val="600"/>
              </a:spcBef>
              <a:buFontTx/>
              <a:buAutoNum type="arabicPeriod"/>
            </a:pPr>
            <a:r>
              <a:rPr lang="en-US" sz="1500" b="1" dirty="0">
                <a:solidFill>
                  <a:srgbClr val="616161"/>
                </a:solidFill>
              </a:rPr>
              <a:t>Residuals derived at model calibration sites and tested for spatial correlation</a:t>
            </a:r>
          </a:p>
          <a:p>
            <a:pPr marL="231775" indent="-231775">
              <a:lnSpc>
                <a:spcPts val="1600"/>
              </a:lnSpc>
              <a:spcBef>
                <a:spcPts val="600"/>
              </a:spcBef>
              <a:buFontTx/>
              <a:buAutoNum type="arabicPeriod"/>
            </a:pPr>
            <a:r>
              <a:rPr lang="en-US" sz="1500" b="1" dirty="0">
                <a:solidFill>
                  <a:srgbClr val="616161"/>
                </a:solidFill>
              </a:rPr>
              <a:t>If </a:t>
            </a:r>
            <a:r>
              <a:rPr lang="en-US" sz="1500" b="1" dirty="0" err="1">
                <a:solidFill>
                  <a:srgbClr val="616161"/>
                </a:solidFill>
              </a:rPr>
              <a:t>autocorrelated</a:t>
            </a:r>
            <a:r>
              <a:rPr lang="en-US" sz="1500" b="1" dirty="0">
                <a:solidFill>
                  <a:srgbClr val="616161"/>
                </a:solidFill>
              </a:rPr>
              <a:t>, residuals map created using spatial interpolation</a:t>
            </a:r>
          </a:p>
          <a:p>
            <a:pPr marL="231775" indent="-231775">
              <a:lnSpc>
                <a:spcPts val="1600"/>
              </a:lnSpc>
              <a:spcBef>
                <a:spcPts val="600"/>
              </a:spcBef>
              <a:buFontTx/>
              <a:buAutoNum type="arabicPeriod"/>
            </a:pPr>
            <a:r>
              <a:rPr lang="en-US" sz="1500" b="1" dirty="0">
                <a:solidFill>
                  <a:srgbClr val="616161"/>
                </a:solidFill>
              </a:rPr>
              <a:t>Final predicted SOC map created by adding regression predictions and residuals map</a:t>
            </a:r>
          </a:p>
          <a:p>
            <a:pPr marL="231775" indent="-231775">
              <a:lnSpc>
                <a:spcPts val="1600"/>
              </a:lnSpc>
              <a:spcBef>
                <a:spcPts val="600"/>
              </a:spcBef>
              <a:buFontTx/>
              <a:buAutoNum type="arabicPeriod"/>
            </a:pPr>
            <a:r>
              <a:rPr lang="en-US" sz="1500" b="1" dirty="0">
                <a:solidFill>
                  <a:srgbClr val="616161"/>
                </a:solidFill>
              </a:rPr>
              <a:t>Created SOC maps validated and uncertainty analysis done</a:t>
            </a:r>
          </a:p>
          <a:p>
            <a:pPr marL="342900" indent="-342900">
              <a:buFontTx/>
              <a:buAutoNum type="arabicPeriod"/>
            </a:pPr>
            <a:endParaRPr lang="en-US" dirty="0">
              <a:solidFill>
                <a:srgbClr val="616161"/>
              </a:solidFill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 bwMode="auto">
          <a:xfrm>
            <a:off x="256200" y="163773"/>
            <a:ext cx="865615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kern="0" dirty="0" smtClean="0">
                <a:solidFill>
                  <a:srgbClr val="4B5C29"/>
                </a:solidFill>
                <a:latin typeface="Trebuchet MS"/>
                <a:cs typeface="Times New Roman" pitchFamily="18" charset="0"/>
              </a:rPr>
              <a:t>Geospatial modeling:  Including </a:t>
            </a:r>
            <a:r>
              <a:rPr lang="en-US" sz="2600" b="1" kern="0" dirty="0">
                <a:solidFill>
                  <a:srgbClr val="4B5C29"/>
                </a:solidFill>
                <a:latin typeface="Trebuchet MS"/>
                <a:cs typeface="Times New Roman" pitchFamily="18" charset="0"/>
              </a:rPr>
              <a:t>soil forming factors to reduce variability and produce high resolution maps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5536536" y="2761297"/>
            <a:ext cx="2029789" cy="1171717"/>
            <a:chOff x="4724400" y="3413316"/>
            <a:chExt cx="2588717" cy="1652420"/>
          </a:xfrm>
        </p:grpSpPr>
        <p:pic>
          <p:nvPicPr>
            <p:cNvPr id="9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3413316"/>
              <a:ext cx="2180306" cy="137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8" name="TextBox 97"/>
            <p:cNvSpPr txBox="1"/>
            <p:nvPr/>
          </p:nvSpPr>
          <p:spPr>
            <a:xfrm>
              <a:off x="4724401" y="4675097"/>
              <a:ext cx="2588716" cy="390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kern="0" dirty="0">
                  <a:solidFill>
                    <a:prstClr val="black"/>
                  </a:solidFill>
                </a:rPr>
                <a:t>Residuals  at observations</a:t>
              </a:r>
            </a:p>
          </p:txBody>
        </p:sp>
      </p:grpSp>
      <p:sp>
        <p:nvSpPr>
          <p:cNvPr id="42" name="Rounded Rectangle 41"/>
          <p:cNvSpPr>
            <a:spLocks noChangeAspect="1"/>
          </p:cNvSpPr>
          <p:nvPr/>
        </p:nvSpPr>
        <p:spPr>
          <a:xfrm>
            <a:off x="3684356" y="1156798"/>
            <a:ext cx="1021686" cy="583553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sz="1200" kern="0" dirty="0">
                <a:solidFill>
                  <a:prstClr val="white"/>
                </a:solidFill>
              </a:rPr>
              <a:t>Climatic  parameters</a:t>
            </a:r>
          </a:p>
        </p:txBody>
      </p:sp>
      <p:sp>
        <p:nvSpPr>
          <p:cNvPr id="43" name="Rounded Rectangle 42"/>
          <p:cNvSpPr>
            <a:spLocks noChangeAspect="1"/>
          </p:cNvSpPr>
          <p:nvPr/>
        </p:nvSpPr>
        <p:spPr>
          <a:xfrm>
            <a:off x="5118302" y="1151436"/>
            <a:ext cx="1021686" cy="583553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sz="1200" kern="0" dirty="0">
                <a:solidFill>
                  <a:prstClr val="white"/>
                </a:solidFill>
              </a:rPr>
              <a:t>Land cover</a:t>
            </a:r>
          </a:p>
          <a:p>
            <a:pPr algn="ctr"/>
            <a:r>
              <a:rPr lang="en-US" sz="1200" kern="0" dirty="0">
                <a:solidFill>
                  <a:prstClr val="white"/>
                </a:solidFill>
              </a:rPr>
              <a:t>types</a:t>
            </a:r>
          </a:p>
        </p:txBody>
      </p:sp>
      <p:sp>
        <p:nvSpPr>
          <p:cNvPr id="44" name="Rounded Rectangle 43"/>
          <p:cNvSpPr>
            <a:spLocks noChangeAspect="1"/>
          </p:cNvSpPr>
          <p:nvPr/>
        </p:nvSpPr>
        <p:spPr>
          <a:xfrm>
            <a:off x="6731490" y="1151436"/>
            <a:ext cx="1021686" cy="583553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sz="1200" kern="0" dirty="0">
                <a:solidFill>
                  <a:prstClr val="white"/>
                </a:solidFill>
              </a:rPr>
              <a:t>Surficial</a:t>
            </a:r>
          </a:p>
          <a:p>
            <a:pPr algn="ctr"/>
            <a:r>
              <a:rPr lang="en-US" sz="1200" kern="0" dirty="0">
                <a:solidFill>
                  <a:prstClr val="white"/>
                </a:solidFill>
              </a:rPr>
              <a:t>geology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2821002" y="1907894"/>
            <a:ext cx="4507966" cy="0"/>
          </a:xfrm>
          <a:prstGeom prst="line">
            <a:avLst/>
          </a:prstGeom>
          <a:noFill/>
          <a:ln w="127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46" name="Straight Connector 45"/>
          <p:cNvCxnSpPr/>
          <p:nvPr/>
        </p:nvCxnSpPr>
        <p:spPr>
          <a:xfrm>
            <a:off x="2821002" y="1754376"/>
            <a:ext cx="0" cy="153518"/>
          </a:xfrm>
          <a:prstGeom prst="line">
            <a:avLst/>
          </a:prstGeom>
          <a:noFill/>
          <a:ln w="127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47" name="Straight Connector 46"/>
          <p:cNvCxnSpPr/>
          <p:nvPr/>
        </p:nvCxnSpPr>
        <p:spPr>
          <a:xfrm>
            <a:off x="4195199" y="1743425"/>
            <a:ext cx="0" cy="153518"/>
          </a:xfrm>
          <a:prstGeom prst="line">
            <a:avLst/>
          </a:prstGeom>
          <a:noFill/>
          <a:ln w="127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48" name="Straight Connector 47"/>
          <p:cNvCxnSpPr/>
          <p:nvPr/>
        </p:nvCxnSpPr>
        <p:spPr>
          <a:xfrm>
            <a:off x="5629145" y="1746497"/>
            <a:ext cx="0" cy="153518"/>
          </a:xfrm>
          <a:prstGeom prst="line">
            <a:avLst/>
          </a:prstGeom>
          <a:noFill/>
          <a:ln w="127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49" name="Straight Connector 48"/>
          <p:cNvCxnSpPr/>
          <p:nvPr/>
        </p:nvCxnSpPr>
        <p:spPr>
          <a:xfrm>
            <a:off x="7328968" y="1746498"/>
            <a:ext cx="0" cy="153518"/>
          </a:xfrm>
          <a:prstGeom prst="line">
            <a:avLst/>
          </a:prstGeom>
          <a:noFill/>
          <a:ln w="127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50" name="Straight Arrow Connector 49"/>
          <p:cNvCxnSpPr>
            <a:stCxn id="93" idx="3"/>
            <a:endCxn id="51" idx="3"/>
          </p:cNvCxnSpPr>
          <p:nvPr/>
        </p:nvCxnSpPr>
        <p:spPr>
          <a:xfrm>
            <a:off x="3325870" y="2447463"/>
            <a:ext cx="640770" cy="4914"/>
          </a:xfrm>
          <a:prstGeom prst="straightConnector1">
            <a:avLst/>
          </a:prstGeom>
          <a:noFill/>
          <a:ln w="127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51" name="Hexagon 50"/>
          <p:cNvSpPr/>
          <p:nvPr/>
        </p:nvSpPr>
        <p:spPr>
          <a:xfrm>
            <a:off x="3966640" y="2178057"/>
            <a:ext cx="1493693" cy="548640"/>
          </a:xfrm>
          <a:prstGeom prst="hexagon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sz="1100" kern="0" dirty="0">
                <a:solidFill>
                  <a:prstClr val="white"/>
                </a:solidFill>
              </a:rPr>
              <a:t>Geographically weighted regression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4706042" y="1907894"/>
            <a:ext cx="0" cy="259357"/>
          </a:xfrm>
          <a:prstGeom prst="straightConnector1">
            <a:avLst/>
          </a:prstGeom>
          <a:noFill/>
          <a:ln w="127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66" name="Straight Arrow Connector 65"/>
          <p:cNvCxnSpPr/>
          <p:nvPr/>
        </p:nvCxnSpPr>
        <p:spPr>
          <a:xfrm>
            <a:off x="4700068" y="2669012"/>
            <a:ext cx="0" cy="259357"/>
          </a:xfrm>
          <a:prstGeom prst="straightConnector1">
            <a:avLst/>
          </a:prstGeom>
          <a:noFill/>
          <a:ln w="127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82" name="Rounded Rectangle 81"/>
          <p:cNvSpPr>
            <a:spLocks noChangeAspect="1"/>
          </p:cNvSpPr>
          <p:nvPr/>
        </p:nvSpPr>
        <p:spPr>
          <a:xfrm>
            <a:off x="4195022" y="2934516"/>
            <a:ext cx="1021686" cy="583553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sz="1200" kern="0" dirty="0">
                <a:solidFill>
                  <a:prstClr val="white"/>
                </a:solidFill>
              </a:rPr>
              <a:t>Predicted</a:t>
            </a:r>
          </a:p>
          <a:p>
            <a:pPr algn="ctr"/>
            <a:r>
              <a:rPr lang="en-US" sz="1200" kern="0" dirty="0">
                <a:solidFill>
                  <a:prstClr val="white"/>
                </a:solidFill>
              </a:rPr>
              <a:t>SOC</a:t>
            </a:r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5233228" y="3226293"/>
            <a:ext cx="710998" cy="0"/>
          </a:xfrm>
          <a:prstGeom prst="straightConnector1">
            <a:avLst/>
          </a:prstGeom>
          <a:noFill/>
          <a:ln w="127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85" name="Rounded Rectangle 84"/>
          <p:cNvSpPr>
            <a:spLocks noChangeAspect="1"/>
          </p:cNvSpPr>
          <p:nvPr/>
        </p:nvSpPr>
        <p:spPr>
          <a:xfrm>
            <a:off x="7502236" y="2880483"/>
            <a:ext cx="1065588" cy="583553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sz="1200" kern="0" dirty="0">
                <a:solidFill>
                  <a:prstClr val="white"/>
                </a:solidFill>
              </a:rPr>
              <a:t>Spatial</a:t>
            </a:r>
          </a:p>
          <a:p>
            <a:pPr algn="ctr"/>
            <a:r>
              <a:rPr lang="en-US" sz="1150" kern="0" dirty="0">
                <a:solidFill>
                  <a:prstClr val="white"/>
                </a:solidFill>
              </a:rPr>
              <a:t>interpolation</a:t>
            </a:r>
          </a:p>
        </p:txBody>
      </p:sp>
      <p:cxnSp>
        <p:nvCxnSpPr>
          <p:cNvPr id="86" name="Straight Arrow Connector 85"/>
          <p:cNvCxnSpPr/>
          <p:nvPr/>
        </p:nvCxnSpPr>
        <p:spPr>
          <a:xfrm>
            <a:off x="6791238" y="3204680"/>
            <a:ext cx="710998" cy="0"/>
          </a:xfrm>
          <a:prstGeom prst="straightConnector1">
            <a:avLst/>
          </a:prstGeom>
          <a:noFill/>
          <a:ln w="127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92" name="Rounded Rectangle 91"/>
          <p:cNvSpPr>
            <a:spLocks noChangeAspect="1"/>
          </p:cNvSpPr>
          <p:nvPr/>
        </p:nvSpPr>
        <p:spPr>
          <a:xfrm>
            <a:off x="2310159" y="1159872"/>
            <a:ext cx="1021686" cy="583553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sz="1200" kern="0" dirty="0">
                <a:solidFill>
                  <a:prstClr val="white"/>
                </a:solidFill>
              </a:rPr>
              <a:t>Topographic attributes</a:t>
            </a:r>
          </a:p>
        </p:txBody>
      </p:sp>
      <p:sp>
        <p:nvSpPr>
          <p:cNvPr id="93" name="Rounded Rectangle 92"/>
          <p:cNvSpPr>
            <a:spLocks noChangeAspect="1"/>
          </p:cNvSpPr>
          <p:nvPr/>
        </p:nvSpPr>
        <p:spPr>
          <a:xfrm>
            <a:off x="2304184" y="2155686"/>
            <a:ext cx="1021686" cy="583553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sz="1200" kern="0" dirty="0">
                <a:solidFill>
                  <a:prstClr val="white"/>
                </a:solidFill>
              </a:rPr>
              <a:t>SOC</a:t>
            </a:r>
          </a:p>
          <a:p>
            <a:pPr algn="ctr"/>
            <a:r>
              <a:rPr lang="en-US" sz="1150" kern="0" dirty="0">
                <a:solidFill>
                  <a:prstClr val="white"/>
                </a:solidFill>
              </a:rPr>
              <a:t>observations</a:t>
            </a:r>
          </a:p>
        </p:txBody>
      </p:sp>
      <p:sp>
        <p:nvSpPr>
          <p:cNvPr id="95" name="Rounded Rectangle 94"/>
          <p:cNvSpPr>
            <a:spLocks noChangeAspect="1"/>
          </p:cNvSpPr>
          <p:nvPr/>
        </p:nvSpPr>
        <p:spPr>
          <a:xfrm>
            <a:off x="6037984" y="6104436"/>
            <a:ext cx="1085850" cy="6858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sz="1100" kern="0" dirty="0">
                <a:solidFill>
                  <a:prstClr val="white"/>
                </a:solidFill>
              </a:rPr>
              <a:t>Validation &amp; uncertainty analysis</a:t>
            </a:r>
          </a:p>
        </p:txBody>
      </p:sp>
      <p:cxnSp>
        <p:nvCxnSpPr>
          <p:cNvPr id="96" name="Straight Arrow Connector 95"/>
          <p:cNvCxnSpPr/>
          <p:nvPr/>
        </p:nvCxnSpPr>
        <p:spPr>
          <a:xfrm flipH="1">
            <a:off x="6571384" y="5799636"/>
            <a:ext cx="1" cy="304800"/>
          </a:xfrm>
          <a:prstGeom prst="straightConnector1">
            <a:avLst/>
          </a:prstGeom>
          <a:noFill/>
          <a:ln w="127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grpSp>
        <p:nvGrpSpPr>
          <p:cNvPr id="6" name="Group 5"/>
          <p:cNvGrpSpPr/>
          <p:nvPr/>
        </p:nvGrpSpPr>
        <p:grpSpPr>
          <a:xfrm>
            <a:off x="4700068" y="3464036"/>
            <a:ext cx="3334962" cy="2411800"/>
            <a:chOff x="4700068" y="3464036"/>
            <a:chExt cx="3334962" cy="2411800"/>
          </a:xfrm>
        </p:grpSpPr>
        <p:cxnSp>
          <p:nvCxnSpPr>
            <p:cNvPr id="88" name="Straight Connector 87"/>
            <p:cNvCxnSpPr>
              <a:stCxn id="82" idx="2"/>
            </p:cNvCxnSpPr>
            <p:nvPr/>
          </p:nvCxnSpPr>
          <p:spPr>
            <a:xfrm flipH="1">
              <a:off x="4700068" y="3518069"/>
              <a:ext cx="5798" cy="822887"/>
            </a:xfrm>
            <a:prstGeom prst="line">
              <a:avLst/>
            </a:prstGeom>
            <a:noFill/>
            <a:ln w="127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89" name="Straight Arrow Connector 88"/>
            <p:cNvCxnSpPr/>
            <p:nvPr/>
          </p:nvCxnSpPr>
          <p:spPr>
            <a:xfrm>
              <a:off x="4700068" y="4340956"/>
              <a:ext cx="1200756" cy="0"/>
            </a:xfrm>
            <a:prstGeom prst="straightConnector1">
              <a:avLst/>
            </a:prstGeom>
            <a:noFill/>
            <a:ln w="127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9" t="4900" r="1030" b="3211"/>
            <a:stretch/>
          </p:blipFill>
          <p:spPr>
            <a:xfrm>
              <a:off x="5767143" y="4961436"/>
              <a:ext cx="1496400" cy="914400"/>
            </a:xfrm>
            <a:prstGeom prst="rect">
              <a:avLst/>
            </a:prstGeom>
          </p:spPr>
        </p:pic>
        <p:sp>
          <p:nvSpPr>
            <p:cNvPr id="87" name="Hexagon 86"/>
            <p:cNvSpPr/>
            <p:nvPr/>
          </p:nvSpPr>
          <p:spPr>
            <a:xfrm>
              <a:off x="5900824" y="4016760"/>
              <a:ext cx="1202512" cy="648393"/>
            </a:xfrm>
            <a:prstGeom prst="hexagon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n-US" sz="1152" kern="0" dirty="0">
                  <a:solidFill>
                    <a:prstClr val="white"/>
                  </a:solidFill>
                </a:rPr>
                <a:t>Regression</a:t>
              </a:r>
            </a:p>
            <a:p>
              <a:pPr algn="ctr"/>
              <a:r>
                <a:rPr lang="en-US" sz="1200" kern="0" dirty="0">
                  <a:solidFill>
                    <a:prstClr val="white"/>
                  </a:solidFill>
                </a:rPr>
                <a:t>kriging</a:t>
              </a:r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 flipH="1">
              <a:off x="7097616" y="4340956"/>
              <a:ext cx="937414" cy="1"/>
            </a:xfrm>
            <a:prstGeom prst="straightConnector1">
              <a:avLst/>
            </a:prstGeom>
            <a:noFill/>
            <a:ln w="127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91" name="Straight Arrow Connector 90"/>
            <p:cNvCxnSpPr/>
            <p:nvPr/>
          </p:nvCxnSpPr>
          <p:spPr>
            <a:xfrm>
              <a:off x="6515343" y="4674370"/>
              <a:ext cx="0" cy="259357"/>
            </a:xfrm>
            <a:prstGeom prst="straightConnector1">
              <a:avLst/>
            </a:prstGeom>
            <a:noFill/>
            <a:ln w="127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94" name="Straight Connector 93"/>
            <p:cNvCxnSpPr>
              <a:stCxn id="85" idx="2"/>
            </p:cNvCxnSpPr>
            <p:nvPr/>
          </p:nvCxnSpPr>
          <p:spPr>
            <a:xfrm>
              <a:off x="8035030" y="3464036"/>
              <a:ext cx="0" cy="876920"/>
            </a:xfrm>
            <a:prstGeom prst="line">
              <a:avLst/>
            </a:prstGeom>
            <a:noFill/>
            <a:ln w="127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32644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9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322" y="227137"/>
            <a:ext cx="8544296" cy="592137"/>
          </a:xfrm>
        </p:spPr>
        <p:txBody>
          <a:bodyPr/>
          <a:lstStyle/>
          <a:p>
            <a:r>
              <a:rPr lang="en-US" dirty="0" smtClean="0"/>
              <a:t>New measurements of deep carbon deposits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5013" y="1164416"/>
            <a:ext cx="1532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Picture: K.W. Anthony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89948" y="745945"/>
            <a:ext cx="1897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616161"/>
                </a:solidFill>
              </a:rPr>
              <a:t>From </a:t>
            </a:r>
            <a:r>
              <a:rPr lang="en-US" sz="1200" dirty="0" err="1">
                <a:solidFill>
                  <a:srgbClr val="616161"/>
                </a:solidFill>
              </a:rPr>
              <a:t>Tarnocai</a:t>
            </a:r>
            <a:r>
              <a:rPr lang="en-US" sz="1200" dirty="0">
                <a:solidFill>
                  <a:srgbClr val="616161"/>
                </a:solidFill>
              </a:rPr>
              <a:t> et al., (2009)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0288" y="4197431"/>
            <a:ext cx="43159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>
                <a:solidFill>
                  <a:srgbClr val="7AB800"/>
                </a:solidFill>
              </a:rPr>
              <a:t>Yedoma</a:t>
            </a:r>
            <a:r>
              <a:rPr lang="en-US" sz="2000" b="1" i="1" dirty="0">
                <a:solidFill>
                  <a:srgbClr val="7AB800"/>
                </a:solidFill>
              </a:rPr>
              <a:t> is a key knowledge gap for estimating SOC stocks in the Arctic:</a:t>
            </a:r>
          </a:p>
          <a:p>
            <a:pPr marL="231775" lvl="1" indent="-231775">
              <a:buClr>
                <a:srgbClr val="A6C4DE">
                  <a:lumMod val="50000"/>
                </a:srgbClr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616161"/>
                </a:solidFill>
              </a:rPr>
              <a:t>May account for as much as 24% of the total SOC in circumpolar region</a:t>
            </a:r>
          </a:p>
          <a:p>
            <a:pPr marL="231775" lvl="1" indent="-231775">
              <a:spcBef>
                <a:spcPts val="600"/>
              </a:spcBef>
              <a:buClr>
                <a:srgbClr val="A6C4DE">
                  <a:lumMod val="50000"/>
                </a:srgbClr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616161"/>
                </a:solidFill>
              </a:rPr>
              <a:t>High uncertainty in </a:t>
            </a:r>
            <a:r>
              <a:rPr lang="en-US" dirty="0" err="1">
                <a:solidFill>
                  <a:srgbClr val="616161"/>
                </a:solidFill>
              </a:rPr>
              <a:t>yedoma</a:t>
            </a:r>
            <a:r>
              <a:rPr lang="en-US" dirty="0">
                <a:solidFill>
                  <a:srgbClr val="616161"/>
                </a:solidFill>
              </a:rPr>
              <a:t> SOC stocks</a:t>
            </a:r>
          </a:p>
          <a:p>
            <a:pPr marL="231775" lvl="1" indent="-231775">
              <a:spcBef>
                <a:spcPts val="600"/>
              </a:spcBef>
              <a:buClr>
                <a:srgbClr val="A6C4DE">
                  <a:lumMod val="50000"/>
                </a:srgbClr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616161"/>
                </a:solidFill>
              </a:rPr>
              <a:t>Large area in Alaska, but </a:t>
            </a:r>
            <a:r>
              <a:rPr lang="en-US" dirty="0" smtClean="0">
                <a:solidFill>
                  <a:srgbClr val="616161"/>
                </a:solidFill>
              </a:rPr>
              <a:t>extremely small </a:t>
            </a:r>
            <a:r>
              <a:rPr lang="en-US" dirty="0">
                <a:solidFill>
                  <a:srgbClr val="616161"/>
                </a:solidFill>
              </a:rPr>
              <a:t>number of depth profiles with C </a:t>
            </a:r>
            <a:r>
              <a:rPr lang="en-US" dirty="0" smtClean="0">
                <a:solidFill>
                  <a:srgbClr val="616161"/>
                </a:solidFill>
              </a:rPr>
              <a:t>data</a:t>
            </a:r>
            <a:endParaRPr lang="en-US" dirty="0">
              <a:solidFill>
                <a:srgbClr val="616161"/>
              </a:solidFill>
            </a:endParaRPr>
          </a:p>
        </p:txBody>
      </p:sp>
      <p:graphicFrame>
        <p:nvGraphicFramePr>
          <p:cNvPr id="2151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3493408"/>
              </p:ext>
            </p:extLst>
          </p:nvPr>
        </p:nvGraphicFramePr>
        <p:xfrm>
          <a:off x="4861413" y="649142"/>
          <a:ext cx="4136283" cy="3184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" name="SPW 11.0 Graph" r:id="rId3" imgW="5884920" imgH="4520520" progId="SigmaPlotGraphicObject.10">
                  <p:embed/>
                </p:oleObj>
              </mc:Choice>
              <mc:Fallback>
                <p:oleObj name="SPW 11.0 Graph" r:id="rId3" imgW="5884920" imgH="4520520" progId="SigmaPlotGraphicObject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1413" y="649142"/>
                        <a:ext cx="4136283" cy="3184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557862" y="893063"/>
            <a:ext cx="3981907" cy="2986431"/>
            <a:chOff x="780288" y="893063"/>
            <a:chExt cx="3981907" cy="2986431"/>
          </a:xfrm>
        </p:grpSpPr>
        <p:pic>
          <p:nvPicPr>
            <p:cNvPr id="12" name="Picture 11" descr="PICT0954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0288" y="893063"/>
              <a:ext cx="3981907" cy="2986431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876330" y="3532567"/>
              <a:ext cx="147027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chemeClr val="bg1"/>
                  </a:solidFill>
                </a:rPr>
                <a:t>Courtesy of A</a:t>
              </a:r>
              <a:r>
                <a:rPr lang="en-US" sz="1000" b="1" dirty="0">
                  <a:solidFill>
                    <a:schemeClr val="bg1"/>
                  </a:solidFill>
                </a:rPr>
                <a:t>. Kholodov</a:t>
              </a:r>
            </a:p>
          </p:txBody>
        </p:sp>
      </p:grpSp>
      <p:pic>
        <p:nvPicPr>
          <p:cNvPr id="14" name="Picture 13" descr="1-s2_0-S0033589410001468-gr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04093" y="3778788"/>
            <a:ext cx="2564495" cy="270029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20633" y="6450581"/>
            <a:ext cx="16224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616161"/>
                </a:solidFill>
              </a:rPr>
              <a:t>Kanevskiy</a:t>
            </a:r>
            <a:r>
              <a:rPr lang="en-US" sz="1200" dirty="0">
                <a:solidFill>
                  <a:srgbClr val="616161"/>
                </a:solidFill>
              </a:rPr>
              <a:t> et al</a:t>
            </a:r>
            <a:r>
              <a:rPr lang="en-US" sz="1200" dirty="0" smtClean="0">
                <a:solidFill>
                  <a:srgbClr val="616161"/>
                </a:solidFill>
              </a:rPr>
              <a:t>. </a:t>
            </a:r>
            <a:r>
              <a:rPr lang="en-US" sz="1200" dirty="0">
                <a:solidFill>
                  <a:srgbClr val="616161"/>
                </a:solidFill>
              </a:rPr>
              <a:t>(2011)</a:t>
            </a:r>
          </a:p>
        </p:txBody>
      </p:sp>
    </p:spTree>
    <p:extLst>
      <p:ext uri="{BB962C8B-B14F-4D97-AF65-F5344CB8AC3E}">
        <p14:creationId xmlns:p14="http://schemas.microsoft.com/office/powerpoint/2010/main" val="95773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74637"/>
            <a:ext cx="8229600" cy="1284531"/>
          </a:xfrm>
        </p:spPr>
        <p:txBody>
          <a:bodyPr/>
          <a:lstStyle/>
          <a:p>
            <a:r>
              <a:rPr lang="en-US" dirty="0" smtClean="0"/>
              <a:t>With warming — Large amounts of </a:t>
            </a:r>
            <a:r>
              <a:rPr lang="en-US" dirty="0" err="1" smtClean="0"/>
              <a:t>undecomposed</a:t>
            </a:r>
            <a:r>
              <a:rPr lang="en-US" dirty="0" smtClean="0"/>
              <a:t> or </a:t>
            </a:r>
            <a:r>
              <a:rPr lang="en-US" dirty="0" err="1" smtClean="0"/>
              <a:t>uncomplexed</a:t>
            </a:r>
            <a:r>
              <a:rPr lang="en-US" dirty="0" smtClean="0"/>
              <a:t> SOM will become more vulnerable to mineralization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82262"/>
            <a:ext cx="8229600" cy="2479430"/>
          </a:xfrm>
        </p:spPr>
        <p:txBody>
          <a:bodyPr/>
          <a:lstStyle/>
          <a:p>
            <a:r>
              <a:rPr lang="en-US" sz="2400" b="1" dirty="0" smtClean="0"/>
              <a:t>Soils are old – but only weakly developed (“frozen” in time)</a:t>
            </a:r>
          </a:p>
          <a:p>
            <a:r>
              <a:rPr lang="en-US" sz="2400" b="1" dirty="0" smtClean="0"/>
              <a:t>Mineral associations and physical protection mechanisms are less important</a:t>
            </a:r>
          </a:p>
          <a:p>
            <a:r>
              <a:rPr lang="en-US" sz="2400" b="1" dirty="0" smtClean="0"/>
              <a:t>Composition of soil C forms is a more dominant determinant of intrinsic decomposability </a:t>
            </a:r>
            <a:endParaRPr lang="en-US" sz="2400" b="1" dirty="0"/>
          </a:p>
        </p:txBody>
      </p:sp>
      <p:pic>
        <p:nvPicPr>
          <p:cNvPr id="4" name="Table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4" t="18674" r="11058" b="20491"/>
          <a:stretch/>
        </p:blipFill>
        <p:spPr bwMode="auto">
          <a:xfrm>
            <a:off x="2826258" y="4413504"/>
            <a:ext cx="3312168" cy="201961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6" descr="0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28" y="3846872"/>
            <a:ext cx="1967264" cy="2360491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5699189" y="3564077"/>
            <a:ext cx="3111835" cy="1463040"/>
            <a:chOff x="5370005" y="4089279"/>
            <a:chExt cx="3506913" cy="164878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811"/>
            <a:stretch/>
          </p:blipFill>
          <p:spPr>
            <a:xfrm>
              <a:off x="5370005" y="4090712"/>
              <a:ext cx="1693546" cy="164592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25" r="15532"/>
            <a:stretch/>
          </p:blipFill>
          <p:spPr>
            <a:xfrm>
              <a:off x="7218806" y="4089279"/>
              <a:ext cx="1658112" cy="1648787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4359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757" y="206058"/>
            <a:ext cx="8598722" cy="1013142"/>
          </a:xfrm>
        </p:spPr>
        <p:txBody>
          <a:bodyPr/>
          <a:lstStyle/>
          <a:p>
            <a:r>
              <a:rPr lang="en-US" dirty="0" smtClean="0"/>
              <a:t>Key criteria for broad-scale evaluation and prediction of relative degradation state of existing SOM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100" y="1492188"/>
            <a:ext cx="8123800" cy="267848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 smtClean="0"/>
              <a:t>Ability to measure many samples (new and archived)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/>
              <a:t>Small sample size (especially for archived samples)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/>
              <a:t>Minimal sample prep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/>
              <a:t>Rapid, efficient, low cost, reproducible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/>
              <a:t>Information rich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/>
              <a:t>Data output amenable to building accessible databases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1729153" y="4650265"/>
            <a:ext cx="5685693" cy="104335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</a:rPr>
              <a:t>Diffuse reflectance Fourier-transform </a:t>
            </a:r>
            <a:br>
              <a:rPr lang="en-US" sz="2400" b="1" dirty="0">
                <a:solidFill>
                  <a:srgbClr val="FFFFFF"/>
                </a:solidFill>
              </a:rPr>
            </a:br>
            <a:r>
              <a:rPr lang="en-US" sz="2400" b="1" dirty="0">
                <a:solidFill>
                  <a:srgbClr val="FFFFFF"/>
                </a:solidFill>
              </a:rPr>
              <a:t>mid-infrared spectroscopy (</a:t>
            </a:r>
            <a:r>
              <a:rPr lang="en-US" sz="2400" b="1" dirty="0" err="1">
                <a:solidFill>
                  <a:srgbClr val="FFFFFF"/>
                </a:solidFill>
              </a:rPr>
              <a:t>MidIR</a:t>
            </a:r>
            <a:r>
              <a:rPr lang="en-US" sz="2400" b="1" dirty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5114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" y="199598"/>
            <a:ext cx="8229600" cy="709336"/>
          </a:xfrm>
        </p:spPr>
        <p:txBody>
          <a:bodyPr/>
          <a:lstStyle/>
          <a:p>
            <a:r>
              <a:rPr lang="en-US" sz="2800" dirty="0" smtClean="0"/>
              <a:t>Argonne TES Scientific Focus Area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8664" y="1740093"/>
            <a:ext cx="7646670" cy="3468011"/>
          </a:xfrm>
        </p:spPr>
        <p:txBody>
          <a:bodyPr/>
          <a:lstStyle/>
          <a:p>
            <a:pPr marL="0" indent="0">
              <a:buNone/>
            </a:pPr>
            <a:r>
              <a:rPr lang="en-US" sz="2400" b="1" i="1" dirty="0" smtClean="0"/>
              <a:t>Our job: </a:t>
            </a:r>
          </a:p>
          <a:p>
            <a:pPr marL="228600" indent="-228600"/>
            <a:r>
              <a:rPr lang="en-US" sz="2000" b="1" dirty="0"/>
              <a:t>C</a:t>
            </a:r>
            <a:r>
              <a:rPr lang="en-US" sz="2000" b="1" dirty="0" smtClean="0"/>
              <a:t>haracterize the state of soil C stocks and their potential for change</a:t>
            </a:r>
          </a:p>
          <a:p>
            <a:pPr marL="228600" indent="-228600"/>
            <a:r>
              <a:rPr lang="en-US" sz="2000" b="1" dirty="0" smtClean="0"/>
              <a:t>This requires that we consider/understand </a:t>
            </a:r>
          </a:p>
          <a:p>
            <a:pPr marL="628650" lvl="1" indent="-228600">
              <a:spcBef>
                <a:spcPts val="200"/>
              </a:spcBef>
            </a:pPr>
            <a:r>
              <a:rPr lang="en-US" sz="1800" b="1" dirty="0" smtClean="0"/>
              <a:t>stabilization mechanisms </a:t>
            </a:r>
          </a:p>
          <a:p>
            <a:pPr marL="628650" lvl="1" indent="-228600">
              <a:spcBef>
                <a:spcPts val="200"/>
              </a:spcBef>
            </a:pPr>
            <a:r>
              <a:rPr lang="en-US" sz="1800" b="1" dirty="0"/>
              <a:t>soil forming processes</a:t>
            </a:r>
          </a:p>
          <a:p>
            <a:pPr marL="628650" lvl="1" indent="-228600">
              <a:spcBef>
                <a:spcPts val="200"/>
              </a:spcBef>
            </a:pPr>
            <a:r>
              <a:rPr lang="en-US" sz="1800" b="1" dirty="0" smtClean="0"/>
              <a:t>potential vulnerabilities</a:t>
            </a:r>
          </a:p>
          <a:p>
            <a:pPr marL="228600" indent="-228600"/>
            <a:r>
              <a:rPr lang="en-US" sz="2000" b="1" dirty="0" smtClean="0"/>
              <a:t>Incorporate understanding of mechanisms and processes into our research strategies</a:t>
            </a:r>
          </a:p>
          <a:p>
            <a:pPr marL="228600" indent="-228600"/>
            <a:r>
              <a:rPr lang="en-US" sz="2000" b="1" dirty="0" smtClean="0"/>
              <a:t>Provide results to support model development and improve model performance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1549636" y="1907057"/>
            <a:ext cx="6017895" cy="2419286"/>
          </a:xfrm>
          <a:prstGeom prst="rect">
            <a:avLst/>
          </a:prstGeom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en-US" sz="2000" b="1" i="1" dirty="0" smtClean="0">
                <a:solidFill>
                  <a:srgbClr val="616161"/>
                </a:solidFill>
              </a:rPr>
              <a:t>Focus </a:t>
            </a:r>
            <a:r>
              <a:rPr lang="en-US" sz="2000" b="1" i="1" dirty="0">
                <a:solidFill>
                  <a:srgbClr val="616161"/>
                </a:solidFill>
              </a:rPr>
              <a:t>on regions </a:t>
            </a:r>
            <a:endParaRPr lang="en-US" sz="2000" b="1" i="1" dirty="0" smtClean="0">
              <a:solidFill>
                <a:srgbClr val="616161"/>
              </a:solidFill>
            </a:endParaRPr>
          </a:p>
          <a:p>
            <a:pPr marL="628650" lvl="1" indent="-228600"/>
            <a:r>
              <a:rPr lang="en-US" sz="1800" b="1" i="1" dirty="0" smtClean="0">
                <a:solidFill>
                  <a:srgbClr val="616161"/>
                </a:solidFill>
              </a:rPr>
              <a:t>critically </a:t>
            </a:r>
            <a:r>
              <a:rPr lang="en-US" sz="1800" b="1" i="1" dirty="0">
                <a:solidFill>
                  <a:srgbClr val="616161"/>
                </a:solidFill>
              </a:rPr>
              <a:t>sensitive to environmental </a:t>
            </a:r>
            <a:r>
              <a:rPr lang="en-US" sz="1800" b="1" i="1" dirty="0" smtClean="0">
                <a:solidFill>
                  <a:srgbClr val="616161"/>
                </a:solidFill>
              </a:rPr>
              <a:t>forcing</a:t>
            </a:r>
          </a:p>
          <a:p>
            <a:pPr marL="628650" lvl="1" indent="-228600"/>
            <a:r>
              <a:rPr lang="en-US" sz="1800" b="1" i="1" dirty="0" smtClean="0">
                <a:solidFill>
                  <a:srgbClr val="616161"/>
                </a:solidFill>
              </a:rPr>
              <a:t>where modeling </a:t>
            </a:r>
            <a:r>
              <a:rPr lang="en-US" sz="1800" b="1" i="1" dirty="0">
                <a:solidFill>
                  <a:srgbClr val="616161"/>
                </a:solidFill>
              </a:rPr>
              <a:t>uncertainties are high </a:t>
            </a:r>
            <a:endParaRPr lang="en-US" sz="1800" b="1" i="1" dirty="0" smtClean="0">
              <a:solidFill>
                <a:srgbClr val="616161"/>
              </a:solidFill>
            </a:endParaRPr>
          </a:p>
          <a:p>
            <a:pPr marL="228600" indent="-228600"/>
            <a:r>
              <a:rPr lang="en-US" sz="2000" b="1" i="1" dirty="0">
                <a:solidFill>
                  <a:srgbClr val="616161"/>
                </a:solidFill>
              </a:rPr>
              <a:t>Address region-specific </a:t>
            </a:r>
            <a:r>
              <a:rPr lang="en-US" sz="2000" b="1" i="1" dirty="0" smtClean="0">
                <a:solidFill>
                  <a:srgbClr val="616161"/>
                </a:solidFill>
              </a:rPr>
              <a:t>factors/processes </a:t>
            </a:r>
            <a:r>
              <a:rPr lang="en-US" sz="2000" b="1" i="1" dirty="0">
                <a:solidFill>
                  <a:srgbClr val="616161"/>
                </a:solidFill>
              </a:rPr>
              <a:t>controlling </a:t>
            </a:r>
            <a:endParaRPr lang="en-US" sz="2000" b="1" i="1" dirty="0" smtClean="0">
              <a:solidFill>
                <a:srgbClr val="616161"/>
              </a:solidFill>
            </a:endParaRPr>
          </a:p>
          <a:p>
            <a:pPr marL="628650" lvl="1" indent="-228600">
              <a:spcBef>
                <a:spcPts val="200"/>
              </a:spcBef>
            </a:pPr>
            <a:r>
              <a:rPr lang="en-US" sz="1800" b="1" i="1" dirty="0" smtClean="0">
                <a:solidFill>
                  <a:srgbClr val="616161"/>
                </a:solidFill>
              </a:rPr>
              <a:t>soil </a:t>
            </a:r>
            <a:r>
              <a:rPr lang="en-US" sz="1800" b="1" i="1" dirty="0">
                <a:solidFill>
                  <a:srgbClr val="616161"/>
                </a:solidFill>
              </a:rPr>
              <a:t>C </a:t>
            </a:r>
            <a:r>
              <a:rPr lang="en-US" sz="1800" b="1" i="1" dirty="0" smtClean="0">
                <a:solidFill>
                  <a:srgbClr val="616161"/>
                </a:solidFill>
              </a:rPr>
              <a:t>distributions, </a:t>
            </a:r>
          </a:p>
          <a:p>
            <a:pPr marL="628650" lvl="1" indent="-228600">
              <a:spcBef>
                <a:spcPts val="200"/>
              </a:spcBef>
            </a:pPr>
            <a:r>
              <a:rPr lang="en-US" sz="1800" b="1" i="1" dirty="0" smtClean="0">
                <a:solidFill>
                  <a:srgbClr val="616161"/>
                </a:solidFill>
              </a:rPr>
              <a:t>potential response to forcing, and </a:t>
            </a:r>
          </a:p>
          <a:p>
            <a:pPr marL="628650" lvl="1" indent="-228600">
              <a:spcBef>
                <a:spcPts val="200"/>
              </a:spcBef>
            </a:pPr>
            <a:r>
              <a:rPr lang="en-US" sz="1800" b="1" i="1" dirty="0" smtClean="0">
                <a:solidFill>
                  <a:srgbClr val="616161"/>
                </a:solidFill>
              </a:rPr>
              <a:t>knowledge gaps</a:t>
            </a:r>
            <a:endParaRPr lang="en-US" sz="1800" kern="0" dirty="0">
              <a:solidFill>
                <a:srgbClr val="616161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685800" y="918456"/>
            <a:ext cx="7772400" cy="674052"/>
          </a:xfrm>
          <a:prstGeom prst="rect">
            <a:avLst/>
          </a:prstGeom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000" b="1" i="1" kern="0" dirty="0" smtClean="0">
                <a:solidFill>
                  <a:srgbClr val="616161"/>
                </a:solidFill>
              </a:rPr>
              <a:t>Conduct fundamental research to quantify and characterize the C stored in soils and evaluate its potential responses to environmental change </a:t>
            </a:r>
            <a:endParaRPr lang="en-US" sz="2000" kern="0" dirty="0">
              <a:solidFill>
                <a:srgbClr val="61616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91490" y="4593806"/>
            <a:ext cx="8291029" cy="2081034"/>
            <a:chOff x="491490" y="4593806"/>
            <a:chExt cx="8291029" cy="208103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6289" y="4900332"/>
              <a:ext cx="2366011" cy="1774508"/>
            </a:xfrm>
            <a:prstGeom prst="rect">
              <a:avLst/>
            </a:prstGeom>
            <a:ln w="19050">
              <a:solidFill>
                <a:schemeClr val="accent2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8891" y="4703956"/>
              <a:ext cx="2400844" cy="1802011"/>
            </a:xfrm>
            <a:prstGeom prst="rect">
              <a:avLst/>
            </a:prstGeom>
            <a:ln w="19050">
              <a:solidFill>
                <a:schemeClr val="accent2"/>
              </a:solidFill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90" y="4593806"/>
              <a:ext cx="2194559" cy="1762426"/>
            </a:xfrm>
            <a:prstGeom prst="rect">
              <a:avLst/>
            </a:prstGeom>
            <a:ln w="19050">
              <a:solidFill>
                <a:schemeClr val="accent2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7004" y="4593806"/>
              <a:ext cx="2195515" cy="1646974"/>
            </a:xfrm>
            <a:prstGeom prst="rect">
              <a:avLst/>
            </a:prstGeom>
            <a:ln w="19050">
              <a:solidFill>
                <a:schemeClr val="accent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04005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84" y="144480"/>
            <a:ext cx="8686800" cy="576737"/>
          </a:xfrm>
        </p:spPr>
        <p:txBody>
          <a:bodyPr/>
          <a:lstStyle/>
          <a:p>
            <a:r>
              <a:rPr lang="en-US" dirty="0" smtClean="0"/>
              <a:t>Relevant </a:t>
            </a:r>
            <a:r>
              <a:rPr lang="en-US" dirty="0" err="1" smtClean="0"/>
              <a:t>MidIR</a:t>
            </a:r>
            <a:r>
              <a:rPr lang="en-US" dirty="0"/>
              <a:t> </a:t>
            </a:r>
            <a:r>
              <a:rPr lang="en-US" dirty="0" smtClean="0"/>
              <a:t>analytical/interpretation 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293" y="1226200"/>
            <a:ext cx="4896558" cy="4382120"/>
          </a:xfrm>
        </p:spPr>
        <p:txBody>
          <a:bodyPr/>
          <a:lstStyle/>
          <a:p>
            <a:pPr marL="0" indent="0">
              <a:buNone/>
            </a:pPr>
            <a:r>
              <a:rPr lang="en-US" sz="2400" b="1" i="1" dirty="0" smtClean="0">
                <a:solidFill>
                  <a:srgbClr val="7AB800"/>
                </a:solidFill>
              </a:rPr>
              <a:t>Characterize soil C forms</a:t>
            </a:r>
          </a:p>
          <a:p>
            <a:pPr marL="233363" indent="-233363"/>
            <a:r>
              <a:rPr lang="en-US" sz="2000" b="1" dirty="0" smtClean="0"/>
              <a:t>Important C functional groups (e.g., carbohydrates, proteins, labile fatty acids)</a:t>
            </a:r>
          </a:p>
          <a:p>
            <a:pPr marL="233363" indent="-233363"/>
            <a:r>
              <a:rPr lang="en-US" sz="2000" b="1" dirty="0" smtClean="0"/>
              <a:t>Refractory or insoluble forms (black C, “</a:t>
            </a:r>
            <a:r>
              <a:rPr lang="en-US" sz="2000" b="1" dirty="0" err="1" smtClean="0"/>
              <a:t>humified</a:t>
            </a:r>
            <a:r>
              <a:rPr lang="en-US" sz="2000" b="1" dirty="0" smtClean="0"/>
              <a:t>” materials)</a:t>
            </a:r>
          </a:p>
          <a:p>
            <a:pPr marL="233363" indent="-233363"/>
            <a:r>
              <a:rPr lang="en-US" sz="2000" b="1" dirty="0" smtClean="0"/>
              <a:t>Band ratios to indicate level of degradation</a:t>
            </a:r>
          </a:p>
          <a:p>
            <a:pPr marL="0" indent="0">
              <a:buNone/>
            </a:pPr>
            <a:endParaRPr lang="en-US" sz="24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400" b="1" i="1" dirty="0" smtClean="0">
                <a:solidFill>
                  <a:srgbClr val="7AB800"/>
                </a:solidFill>
              </a:rPr>
              <a:t>Information </a:t>
            </a:r>
            <a:r>
              <a:rPr lang="en-US" sz="2400" b="1" i="1" dirty="0">
                <a:solidFill>
                  <a:srgbClr val="7AB800"/>
                </a:solidFill>
              </a:rPr>
              <a:t>on soil minerals</a:t>
            </a:r>
          </a:p>
          <a:p>
            <a:pPr marL="233363" indent="-233363"/>
            <a:r>
              <a:rPr lang="en-US" sz="2000" b="1" dirty="0" smtClean="0"/>
              <a:t>Clays, carbonates, silicates</a:t>
            </a:r>
          </a:p>
          <a:p>
            <a:pPr marL="233363" indent="-233363"/>
            <a:r>
              <a:rPr lang="en-US" sz="2000" b="1" dirty="0" smtClean="0"/>
              <a:t>Indicator of potential for </a:t>
            </a:r>
            <a:r>
              <a:rPr lang="en-US" sz="2000" b="1" dirty="0" err="1" smtClean="0"/>
              <a:t>organomineral</a:t>
            </a:r>
            <a:r>
              <a:rPr lang="en-US" sz="2000" b="1" dirty="0" smtClean="0"/>
              <a:t> stabilization</a:t>
            </a:r>
            <a:endParaRPr lang="en-US" sz="2000" b="1" dirty="0"/>
          </a:p>
          <a:p>
            <a:pPr marL="233363" indent="-233363"/>
            <a:endParaRPr lang="en-US" sz="2000" b="1" dirty="0"/>
          </a:p>
          <a:p>
            <a:pPr marL="233363" indent="-233363"/>
            <a:endParaRPr lang="en-US" sz="2000" b="1" dirty="0"/>
          </a:p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918" y="796959"/>
            <a:ext cx="3403443" cy="5771534"/>
          </a:xfrm>
          <a:prstGeom prst="rect">
            <a:avLst/>
          </a:prstGeom>
          <a:ln w="38100">
            <a:solidFill>
              <a:schemeClr val="accent6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15688" y="5918735"/>
            <a:ext cx="2780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616161"/>
                </a:solidFill>
              </a:rPr>
              <a:t>Calderon et al., 2011. Comm. Soil Sci. Plant Anal. 42:21434-2159</a:t>
            </a:r>
            <a:r>
              <a:rPr lang="en-US" sz="1200" b="1" dirty="0">
                <a:solidFill>
                  <a:srgbClr val="61616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828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" y="240348"/>
            <a:ext cx="8686800" cy="742632"/>
          </a:xfrm>
        </p:spPr>
        <p:txBody>
          <a:bodyPr/>
          <a:lstStyle/>
          <a:p>
            <a:r>
              <a:rPr lang="en-US" dirty="0" smtClean="0"/>
              <a:t>Relevant </a:t>
            </a:r>
            <a:r>
              <a:rPr lang="en-US" dirty="0" err="1" smtClean="0"/>
              <a:t>MidIR</a:t>
            </a:r>
            <a:r>
              <a:rPr lang="en-US" dirty="0"/>
              <a:t> </a:t>
            </a:r>
            <a:r>
              <a:rPr lang="en-US" dirty="0" smtClean="0"/>
              <a:t>analytical/interpretation 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293" y="1155660"/>
            <a:ext cx="4392962" cy="4613768"/>
          </a:xfrm>
        </p:spPr>
        <p:txBody>
          <a:bodyPr/>
          <a:lstStyle/>
          <a:p>
            <a:pPr marL="0" indent="0">
              <a:buNone/>
            </a:pPr>
            <a:r>
              <a:rPr lang="en-US" sz="2400" b="1" i="1" dirty="0" err="1" smtClean="0">
                <a:solidFill>
                  <a:srgbClr val="7AB800"/>
                </a:solidFill>
              </a:rPr>
              <a:t>Chemometric</a:t>
            </a:r>
            <a:r>
              <a:rPr lang="en-US" sz="2400" b="1" i="1" dirty="0" smtClean="0">
                <a:solidFill>
                  <a:srgbClr val="7AB800"/>
                </a:solidFill>
              </a:rPr>
              <a:t> </a:t>
            </a:r>
            <a:r>
              <a:rPr lang="en-US" sz="2400" b="1" i="1" dirty="0">
                <a:solidFill>
                  <a:srgbClr val="7AB800"/>
                </a:solidFill>
              </a:rPr>
              <a:t>analysis</a:t>
            </a:r>
          </a:p>
          <a:p>
            <a:pPr marL="233363" indent="-233363"/>
            <a:r>
              <a:rPr lang="en-US" sz="2000" b="1" dirty="0"/>
              <a:t>Calibrations to predict “</a:t>
            </a:r>
            <a:r>
              <a:rPr lang="en-US" sz="2000" b="1" dirty="0" smtClean="0"/>
              <a:t>conventionally</a:t>
            </a:r>
            <a:r>
              <a:rPr lang="en-US" sz="2000" b="1" dirty="0"/>
              <a:t>” isolated SOM </a:t>
            </a:r>
            <a:r>
              <a:rPr lang="en-US" sz="2000" b="1" dirty="0" smtClean="0"/>
              <a:t>fractions (time-saving and useful </a:t>
            </a:r>
            <a:br>
              <a:rPr lang="en-US" sz="2000" b="1" dirty="0" smtClean="0"/>
            </a:br>
            <a:r>
              <a:rPr lang="en-US" sz="2000" b="1" dirty="0" smtClean="0"/>
              <a:t>for limited sample sizes)</a:t>
            </a:r>
          </a:p>
          <a:p>
            <a:pPr marL="233363" indent="-233363"/>
            <a:endParaRPr lang="en-US" sz="2000" b="1" dirty="0" smtClean="0"/>
          </a:p>
          <a:p>
            <a:pPr marL="0" indent="0">
              <a:buNone/>
            </a:pPr>
            <a:endParaRPr lang="en-US" sz="24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400" b="1" i="1" dirty="0" smtClean="0">
                <a:solidFill>
                  <a:srgbClr val="7AB800"/>
                </a:solidFill>
              </a:rPr>
              <a:t>Multivariate </a:t>
            </a:r>
            <a:r>
              <a:rPr lang="en-US" sz="2400" b="1" i="1" dirty="0">
                <a:solidFill>
                  <a:srgbClr val="7AB800"/>
                </a:solidFill>
              </a:rPr>
              <a:t>analyses </a:t>
            </a:r>
            <a:r>
              <a:rPr lang="en-US" sz="2400" b="1" i="1" dirty="0" smtClean="0">
                <a:solidFill>
                  <a:srgbClr val="7AB800"/>
                </a:solidFill>
              </a:rPr>
              <a:t>in other systems have related </a:t>
            </a:r>
            <a:r>
              <a:rPr lang="en-US" sz="2400" b="1" i="1" dirty="0" err="1" smtClean="0">
                <a:solidFill>
                  <a:srgbClr val="7AB800"/>
                </a:solidFill>
              </a:rPr>
              <a:t>MidIR</a:t>
            </a:r>
            <a:r>
              <a:rPr lang="en-US" sz="2400" b="1" i="1" dirty="0" smtClean="0">
                <a:solidFill>
                  <a:srgbClr val="7AB800"/>
                </a:solidFill>
              </a:rPr>
              <a:t> to</a:t>
            </a:r>
            <a:r>
              <a:rPr lang="en-US" sz="2400" b="1" i="1" dirty="0">
                <a:solidFill>
                  <a:srgbClr val="7AB800"/>
                </a:solidFill>
              </a:rPr>
              <a:t>:</a:t>
            </a:r>
          </a:p>
          <a:p>
            <a:pPr marL="233363" indent="-233363"/>
            <a:r>
              <a:rPr lang="en-US" sz="2000" b="1" dirty="0"/>
              <a:t>Landscape gradients of land use</a:t>
            </a:r>
          </a:p>
          <a:p>
            <a:pPr marL="233363" indent="-233363"/>
            <a:r>
              <a:rPr lang="en-US" sz="2000" b="1" dirty="0" smtClean="0"/>
              <a:t>Litter decomposition rates</a:t>
            </a:r>
          </a:p>
          <a:p>
            <a:pPr marL="233363" indent="-233363"/>
            <a:r>
              <a:rPr lang="en-US" sz="2000" b="1" dirty="0" smtClean="0"/>
              <a:t>Mineralization rates in incubation studies</a:t>
            </a:r>
          </a:p>
          <a:p>
            <a:pPr marL="0" indent="0">
              <a:buNone/>
            </a:pPr>
            <a:endParaRPr lang="en-US" sz="2000" b="1" dirty="0"/>
          </a:p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865" y="882864"/>
            <a:ext cx="3582822" cy="2665829"/>
          </a:xfrm>
          <a:prstGeom prst="rect">
            <a:avLst/>
          </a:prstGeom>
          <a:ln w="38100"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403" y="3845018"/>
            <a:ext cx="2931284" cy="2613636"/>
          </a:xfrm>
          <a:prstGeom prst="rect">
            <a:avLst/>
          </a:prstGeom>
          <a:ln w="38100"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61615" y="5935434"/>
            <a:ext cx="2780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616161"/>
                </a:solidFill>
              </a:rPr>
              <a:t>Calderon et al., 2011. </a:t>
            </a:r>
            <a:br>
              <a:rPr lang="en-US" sz="1400" b="1" dirty="0">
                <a:solidFill>
                  <a:srgbClr val="616161"/>
                </a:solidFill>
              </a:rPr>
            </a:br>
            <a:r>
              <a:rPr lang="en-US" sz="1400" b="1" dirty="0">
                <a:solidFill>
                  <a:srgbClr val="616161"/>
                </a:solidFill>
              </a:rPr>
              <a:t>Soil Sci. Soc. Am. J. 75:568-579</a:t>
            </a:r>
            <a:r>
              <a:rPr lang="en-US" sz="1200" b="1" dirty="0">
                <a:solidFill>
                  <a:srgbClr val="61616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816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0998" y="274638"/>
            <a:ext cx="8229600" cy="1143000"/>
          </a:xfrm>
        </p:spPr>
        <p:txBody>
          <a:bodyPr/>
          <a:lstStyle/>
          <a:p>
            <a:r>
              <a:rPr lang="en-US" sz="2800" dirty="0" smtClean="0"/>
              <a:t>Getting </a:t>
            </a:r>
            <a:r>
              <a:rPr lang="en-US" sz="2800" strike="sngStrike" dirty="0" smtClean="0"/>
              <a:t>dirty</a:t>
            </a:r>
            <a:r>
              <a:rPr lang="en-US" sz="2800" dirty="0" smtClean="0"/>
              <a:t> muddy </a:t>
            </a:r>
            <a:r>
              <a:rPr lang="en-US" sz="2800" dirty="0" smtClean="0">
                <a:latin typeface="Calibri"/>
              </a:rPr>
              <a:t>— </a:t>
            </a:r>
            <a:r>
              <a:rPr lang="en-US" sz="2800" dirty="0" smtClean="0"/>
              <a:t>Initial activities/progress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9263" y="1175658"/>
            <a:ext cx="8487908" cy="1621972"/>
          </a:xfrm>
        </p:spPr>
        <p:txBody>
          <a:bodyPr/>
          <a:lstStyle/>
          <a:p>
            <a:r>
              <a:rPr lang="en-US" sz="2400" b="1" dirty="0"/>
              <a:t>S</a:t>
            </a:r>
            <a:r>
              <a:rPr lang="en-US" sz="2400" b="1" dirty="0" smtClean="0"/>
              <a:t>patial </a:t>
            </a:r>
            <a:r>
              <a:rPr lang="en-US" sz="2400" b="1" dirty="0"/>
              <a:t>distribution of </a:t>
            </a:r>
            <a:r>
              <a:rPr lang="en-US" sz="2400" b="1" dirty="0" smtClean="0"/>
              <a:t>soil carbon </a:t>
            </a:r>
            <a:r>
              <a:rPr lang="en-US" sz="2400" b="1" dirty="0"/>
              <a:t>stocks in </a:t>
            </a:r>
            <a:r>
              <a:rPr lang="en-US" sz="2400" b="1" dirty="0" smtClean="0"/>
              <a:t>polygonal ground</a:t>
            </a:r>
          </a:p>
          <a:p>
            <a:r>
              <a:rPr lang="en-US" sz="2400" b="1" dirty="0" smtClean="0"/>
              <a:t>Deep carbon stocks in </a:t>
            </a:r>
            <a:r>
              <a:rPr lang="en-US" sz="2400" b="1" dirty="0" err="1" smtClean="0"/>
              <a:t>Yedoma</a:t>
            </a:r>
            <a:endParaRPr lang="en-US" sz="2400" b="1" dirty="0" smtClean="0"/>
          </a:p>
          <a:p>
            <a:r>
              <a:rPr lang="en-US" sz="2400" b="1" dirty="0" smtClean="0"/>
              <a:t>Mid-infrared spectroscopy</a:t>
            </a:r>
            <a:endParaRPr lang="en-US" sz="24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770164" y="3050597"/>
            <a:ext cx="4759781" cy="3149760"/>
            <a:chOff x="770164" y="3050597"/>
            <a:chExt cx="4759781" cy="3149760"/>
          </a:xfrm>
        </p:grpSpPr>
        <p:pic>
          <p:nvPicPr>
            <p:cNvPr id="6147" name="Picture 3" descr="E:\Alaska2013\LBNL photographer\md_XBD201307-03354-16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164" y="3050597"/>
              <a:ext cx="4694465" cy="313248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390975" y="5892580"/>
              <a:ext cx="213897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700" b="1" dirty="0" smtClean="0">
                  <a:solidFill>
                    <a:schemeClr val="bg1"/>
                  </a:solidFill>
                </a:rPr>
                <a:t>©</a:t>
              </a:r>
              <a:r>
                <a:rPr lang="en-US" sz="700" b="1" dirty="0">
                  <a:solidFill>
                    <a:schemeClr val="bg1"/>
                  </a:solidFill>
                </a:rPr>
                <a:t>University of California, </a:t>
              </a:r>
              <a:r>
                <a:rPr lang="en-US" sz="700" b="1" dirty="0" smtClean="0">
                  <a:solidFill>
                    <a:schemeClr val="bg1"/>
                  </a:solidFill>
                </a:rPr>
                <a:t/>
              </a:r>
              <a:br>
                <a:rPr lang="en-US" sz="700" b="1" dirty="0" smtClean="0">
                  <a:solidFill>
                    <a:schemeClr val="bg1"/>
                  </a:solidFill>
                </a:rPr>
              </a:br>
              <a:r>
                <a:rPr lang="en-US" sz="700" b="1" dirty="0" smtClean="0">
                  <a:solidFill>
                    <a:schemeClr val="bg1"/>
                  </a:solidFill>
                </a:rPr>
                <a:t>Lawrence </a:t>
              </a:r>
              <a:r>
                <a:rPr lang="en-US" sz="700" b="1" dirty="0">
                  <a:solidFill>
                    <a:schemeClr val="bg1"/>
                  </a:solidFill>
                </a:rPr>
                <a:t>Berkeley National Laboratory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687107" y="2218644"/>
            <a:ext cx="2831038" cy="3989975"/>
            <a:chOff x="5687107" y="2218644"/>
            <a:chExt cx="2831038" cy="3989975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7107" y="2218644"/>
              <a:ext cx="2765722" cy="396444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6379175" y="5900842"/>
              <a:ext cx="213897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700" b="1" dirty="0" smtClean="0">
                  <a:solidFill>
                    <a:schemeClr val="bg1"/>
                  </a:solidFill>
                </a:rPr>
                <a:t>©</a:t>
              </a:r>
              <a:r>
                <a:rPr lang="en-US" sz="700" b="1" dirty="0">
                  <a:solidFill>
                    <a:schemeClr val="bg1"/>
                  </a:solidFill>
                </a:rPr>
                <a:t>University of California, </a:t>
              </a:r>
              <a:r>
                <a:rPr lang="en-US" sz="700" b="1" dirty="0" smtClean="0">
                  <a:solidFill>
                    <a:schemeClr val="bg1"/>
                  </a:solidFill>
                </a:rPr>
                <a:t/>
              </a:r>
              <a:br>
                <a:rPr lang="en-US" sz="700" b="1" dirty="0" smtClean="0">
                  <a:solidFill>
                    <a:schemeClr val="bg1"/>
                  </a:solidFill>
                </a:rPr>
              </a:br>
              <a:r>
                <a:rPr lang="en-US" sz="700" b="1" dirty="0" smtClean="0">
                  <a:solidFill>
                    <a:schemeClr val="bg1"/>
                  </a:solidFill>
                </a:rPr>
                <a:t>Lawrence </a:t>
              </a:r>
              <a:r>
                <a:rPr lang="en-US" sz="700" b="1" dirty="0">
                  <a:solidFill>
                    <a:schemeClr val="bg1"/>
                  </a:solidFill>
                </a:rPr>
                <a:t>Berkeley National Laboratory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554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1" t="12573" r="13059" b="2544"/>
          <a:stretch/>
        </p:blipFill>
        <p:spPr bwMode="auto">
          <a:xfrm>
            <a:off x="587235" y="1189973"/>
            <a:ext cx="5909501" cy="4960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005" y="322589"/>
            <a:ext cx="8229600" cy="624468"/>
          </a:xfrm>
        </p:spPr>
        <p:txBody>
          <a:bodyPr/>
          <a:lstStyle/>
          <a:p>
            <a:r>
              <a:rPr lang="en-US" dirty="0" smtClean="0"/>
              <a:t>Life cycle of ice-wedge polygons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47561" y="1790869"/>
            <a:ext cx="1598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6"/>
                </a:solidFill>
              </a:rPr>
              <a:t>Flat-centered</a:t>
            </a:r>
            <a:endParaRPr lang="en-US" sz="2000" b="1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47561" y="2835604"/>
            <a:ext cx="1644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6"/>
                </a:solidFill>
              </a:rPr>
              <a:t>Low-centered</a:t>
            </a:r>
            <a:endParaRPr lang="en-US" sz="2000" b="1" dirty="0">
              <a:solidFill>
                <a:schemeClr val="accent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47561" y="4461540"/>
            <a:ext cx="1691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6"/>
                </a:solidFill>
              </a:rPr>
              <a:t>High-centered</a:t>
            </a:r>
            <a:endParaRPr lang="en-US" sz="2000" b="1" dirty="0">
              <a:solidFill>
                <a:schemeClr val="accent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47561" y="3657600"/>
            <a:ext cx="230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/>
                </a:solidFill>
              </a:rPr>
              <a:t>Raised flat</a:t>
            </a:r>
            <a:endParaRPr lang="en-US" sz="2000" b="1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74606" y="6259139"/>
            <a:ext cx="3261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/>
              <a:t>French, H.M. 2007. The </a:t>
            </a:r>
            <a:r>
              <a:rPr lang="en-US" sz="1400" b="1" dirty="0" err="1" smtClean="0"/>
              <a:t>Periglacial</a:t>
            </a:r>
            <a:r>
              <a:rPr lang="en-US" sz="1400" b="1" dirty="0" smtClean="0"/>
              <a:t> Environment, 3</a:t>
            </a:r>
            <a:r>
              <a:rPr lang="en-US" sz="1400" b="1" baseline="30000" dirty="0" smtClean="0"/>
              <a:t>rd</a:t>
            </a:r>
            <a:r>
              <a:rPr lang="en-US" sz="1400" b="1" dirty="0" smtClean="0"/>
              <a:t> Ed. John Wiley &amp; Sons.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16477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3814" y="277222"/>
            <a:ext cx="8880088" cy="6012068"/>
            <a:chOff x="111512" y="411034"/>
            <a:chExt cx="8880088" cy="6012068"/>
          </a:xfrm>
        </p:grpSpPr>
        <p:pic>
          <p:nvPicPr>
            <p:cNvPr id="5" name="Picture 4" descr="SNAC sites.jpg"/>
            <p:cNvPicPr>
              <a:picLocks noChangeAspect="1"/>
            </p:cNvPicPr>
            <p:nvPr/>
          </p:nvPicPr>
          <p:blipFill rotWithShape="1">
            <a:blip r:embed="rId2"/>
            <a:srcRect l="1256" t="5841" r="1530" b="6352"/>
            <a:stretch/>
          </p:blipFill>
          <p:spPr>
            <a:xfrm>
              <a:off x="111512" y="411034"/>
              <a:ext cx="8880088" cy="60120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  <p:sp>
          <p:nvSpPr>
            <p:cNvPr id="7" name="TextBox 6"/>
            <p:cNvSpPr txBox="1"/>
            <p:nvPr/>
          </p:nvSpPr>
          <p:spPr>
            <a:xfrm>
              <a:off x="8229600" y="5791200"/>
              <a:ext cx="685800" cy="2540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dirty="0"/>
                <a:t>Alaska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7202642" y="5203902"/>
              <a:ext cx="1757362" cy="1219200"/>
              <a:chOff x="7310438" y="5486400"/>
              <a:chExt cx="1757362" cy="1219200"/>
            </a:xfrm>
          </p:grpSpPr>
          <p:pic>
            <p:nvPicPr>
              <p:cNvPr id="6" name="Picture 5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310438" y="5486400"/>
                <a:ext cx="1757362" cy="12192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8" name="Rectangle 7"/>
              <p:cNvSpPr/>
              <p:nvPr/>
            </p:nvSpPr>
            <p:spPr>
              <a:xfrm>
                <a:off x="8382000" y="5486400"/>
                <a:ext cx="325438" cy="152400"/>
              </a:xfrm>
              <a:prstGeom prst="rect">
                <a:avLst/>
              </a:prstGeom>
              <a:solidFill>
                <a:srgbClr val="151515">
                  <a:alpha val="33000"/>
                </a:srgbClr>
              </a:solidFill>
              <a:ln w="158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886200" y="411034"/>
              <a:ext cx="5105400" cy="1477328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 sz="2400" b="1" dirty="0" smtClean="0">
                <a:solidFill>
                  <a:srgbClr val="FF66FF"/>
                </a:solidFill>
                <a:latin typeface="Trebuchet MS" panose="020B0603020202020204" pitchFamily="34" charset="0"/>
              </a:endParaRPr>
            </a:p>
            <a:p>
              <a:pPr algn="ctr" eaLnBrk="1" hangingPunct="1"/>
              <a:r>
                <a:rPr lang="en-US" altLang="en-US" sz="2600" b="1" dirty="0" smtClean="0">
                  <a:solidFill>
                    <a:srgbClr val="FF66FF"/>
                  </a:solidFill>
                  <a:latin typeface="Trebuchet MS" panose="020B0603020202020204" pitchFamily="34" charset="0"/>
                </a:rPr>
                <a:t>Polygonal Ground Study Sites</a:t>
              </a:r>
              <a:endParaRPr lang="en-US" altLang="en-US" sz="2600" b="1" dirty="0">
                <a:solidFill>
                  <a:srgbClr val="FF66FF"/>
                </a:solidFill>
                <a:latin typeface="Trebuchet MS" panose="020B0603020202020204" pitchFamily="34" charset="0"/>
              </a:endParaRPr>
            </a:p>
            <a:p>
              <a:pPr algn="ctr" eaLnBrk="1" hangingPunct="1"/>
              <a:r>
                <a:rPr lang="en-US" altLang="en-US" sz="2000" b="1" dirty="0" smtClean="0">
                  <a:solidFill>
                    <a:srgbClr val="FF66FF"/>
                  </a:solidFill>
                  <a:latin typeface="Trebuchet MS" panose="020B0603020202020204" pitchFamily="34" charset="0"/>
                </a:rPr>
                <a:t>North Slope, Alaska</a:t>
              </a:r>
            </a:p>
            <a:p>
              <a:pPr algn="ctr" eaLnBrk="1" hangingPunct="1"/>
              <a:endParaRPr lang="en-US" altLang="en-US" sz="2000" b="1" dirty="0" smtClean="0">
                <a:solidFill>
                  <a:srgbClr val="FF66FF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4103" name="TextBox 9"/>
            <p:cNvSpPr txBox="1">
              <a:spLocks noChangeArrowheads="1"/>
            </p:cNvSpPr>
            <p:nvPr/>
          </p:nvSpPr>
          <p:spPr bwMode="auto">
            <a:xfrm>
              <a:off x="381000" y="542694"/>
              <a:ext cx="91563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rgbClr val="FFFF00"/>
                  </a:solidFill>
                </a:rPr>
                <a:t>Barrow</a:t>
              </a:r>
            </a:p>
          </p:txBody>
        </p:sp>
        <p:sp>
          <p:nvSpPr>
            <p:cNvPr id="4104" name="TextBox 10"/>
            <p:cNvSpPr txBox="1">
              <a:spLocks noChangeArrowheads="1"/>
            </p:cNvSpPr>
            <p:nvPr/>
          </p:nvSpPr>
          <p:spPr bwMode="auto">
            <a:xfrm>
              <a:off x="4800600" y="2373312"/>
              <a:ext cx="168507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rgbClr val="FFFF00"/>
                  </a:solidFill>
                </a:rPr>
                <a:t>Arctic Foothills</a:t>
              </a:r>
            </a:p>
          </p:txBody>
        </p:sp>
        <p:sp>
          <p:nvSpPr>
            <p:cNvPr id="4105" name="TextBox 11"/>
            <p:cNvSpPr txBox="1">
              <a:spLocks noChangeArrowheads="1"/>
            </p:cNvSpPr>
            <p:nvPr/>
          </p:nvSpPr>
          <p:spPr bwMode="auto">
            <a:xfrm>
              <a:off x="3810000" y="1839912"/>
              <a:ext cx="15183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rgbClr val="FFFF00"/>
                  </a:solidFill>
                </a:rPr>
                <a:t>Prudhoe Bay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381000" y="912582"/>
              <a:ext cx="457200" cy="535218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arrow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4564062" y="2209800"/>
              <a:ext cx="84138" cy="129540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arrow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4267200" y="2743200"/>
              <a:ext cx="1209100" cy="259080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arrow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9" name="TextBox 15"/>
            <p:cNvSpPr txBox="1">
              <a:spLocks noChangeArrowheads="1"/>
            </p:cNvSpPr>
            <p:nvPr/>
          </p:nvSpPr>
          <p:spPr bwMode="auto">
            <a:xfrm>
              <a:off x="1219200" y="542694"/>
              <a:ext cx="28956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chemeClr val="bg1"/>
                  </a:solidFill>
                </a:rPr>
                <a:t>(3x FCP, LCP, HCP; 2013)</a:t>
              </a:r>
            </a:p>
          </p:txBody>
        </p:sp>
        <p:sp>
          <p:nvSpPr>
            <p:cNvPr id="4110" name="TextBox 16"/>
            <p:cNvSpPr txBox="1">
              <a:spLocks noChangeArrowheads="1"/>
            </p:cNvSpPr>
            <p:nvPr/>
          </p:nvSpPr>
          <p:spPr bwMode="auto">
            <a:xfrm>
              <a:off x="5257800" y="1839912"/>
              <a:ext cx="35052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chemeClr val="bg1"/>
                  </a:solidFill>
                </a:rPr>
                <a:t>(2x FCP, LCP, HCP; 2012, 2014)</a:t>
              </a:r>
            </a:p>
          </p:txBody>
        </p:sp>
        <p:sp>
          <p:nvSpPr>
            <p:cNvPr id="4111" name="TextBox 17"/>
            <p:cNvSpPr txBox="1">
              <a:spLocks noChangeArrowheads="1"/>
            </p:cNvSpPr>
            <p:nvPr/>
          </p:nvSpPr>
          <p:spPr bwMode="auto">
            <a:xfrm>
              <a:off x="6400800" y="2373312"/>
              <a:ext cx="19812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chemeClr val="bg1"/>
                  </a:solidFill>
                </a:rPr>
                <a:t>(3x HCP; 2014)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6485677" y="3264932"/>
              <a:ext cx="967061" cy="49530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arrow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0"/>
            <p:cNvSpPr txBox="1">
              <a:spLocks noChangeArrowheads="1"/>
            </p:cNvSpPr>
            <p:nvPr/>
          </p:nvSpPr>
          <p:spPr bwMode="auto">
            <a:xfrm>
              <a:off x="5476300" y="2895600"/>
              <a:ext cx="10567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dirty="0" err="1" smtClean="0">
                  <a:solidFill>
                    <a:srgbClr val="FFFF00"/>
                  </a:solidFill>
                </a:rPr>
                <a:t>Kaktovik</a:t>
              </a:r>
              <a:endParaRPr lang="en-US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21" name="TextBox 17"/>
            <p:cNvSpPr txBox="1">
              <a:spLocks noChangeArrowheads="1"/>
            </p:cNvSpPr>
            <p:nvPr/>
          </p:nvSpPr>
          <p:spPr bwMode="auto">
            <a:xfrm>
              <a:off x="6466900" y="2895600"/>
              <a:ext cx="23723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chemeClr val="bg1"/>
                  </a:solidFill>
                </a:rPr>
                <a:t>(3x </a:t>
              </a:r>
              <a:r>
                <a:rPr lang="en-US" altLang="en-US" dirty="0" smtClean="0">
                  <a:solidFill>
                    <a:schemeClr val="bg1"/>
                  </a:solidFill>
                </a:rPr>
                <a:t>FCP, HCP; 2015)</a:t>
              </a:r>
              <a:endParaRPr lang="en-US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160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Gary\My Documents\Argonne C Project\Barrow 7 2013\July 2013 Barrow sampling\110_0717\IMGP03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8" y="37578"/>
            <a:ext cx="9089136" cy="24600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Title 1"/>
          <p:cNvSpPr>
            <a:spLocks noGrp="1"/>
          </p:cNvSpPr>
          <p:nvPr>
            <p:ph type="title"/>
          </p:nvPr>
        </p:nvSpPr>
        <p:spPr>
          <a:xfrm>
            <a:off x="319413" y="244256"/>
            <a:ext cx="8229600" cy="613775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Sampling</a:t>
            </a:r>
          </a:p>
        </p:txBody>
      </p:sp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217120" y="2979134"/>
            <a:ext cx="4066782" cy="2820416"/>
          </a:xfrm>
        </p:spPr>
        <p:txBody>
          <a:bodyPr/>
          <a:lstStyle/>
          <a:p>
            <a:pPr eaLnBrk="1" hangingPunct="1"/>
            <a:r>
              <a:rPr lang="en-US" altLang="en-US" sz="2200" dirty="0" smtClean="0"/>
              <a:t>Excavated trench (open pit) to ~1.5-m depth from center of the ice wedge trough toward polygon center </a:t>
            </a:r>
          </a:p>
          <a:p>
            <a:pPr eaLnBrk="1" hangingPunct="1"/>
            <a:r>
              <a:rPr lang="en-US" altLang="en-US" sz="2200" dirty="0" smtClean="0"/>
              <a:t>Used gas-powered </a:t>
            </a:r>
            <a:r>
              <a:rPr lang="en-US" altLang="en-US" sz="2200" dirty="0" err="1" smtClean="0"/>
              <a:t>Sipre</a:t>
            </a:r>
            <a:r>
              <a:rPr lang="en-US" altLang="en-US" sz="2200" dirty="0" smtClean="0"/>
              <a:t> auger to core below pit bottom to depths of 2-3 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378" y="3319555"/>
            <a:ext cx="2480655" cy="33067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139" y="633097"/>
            <a:ext cx="3745783" cy="28100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708" y="3344607"/>
            <a:ext cx="2170561" cy="28933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99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1"/>
          <p:cNvSpPr>
            <a:spLocks noGrp="1"/>
          </p:cNvSpPr>
          <p:nvPr>
            <p:ph type="title"/>
          </p:nvPr>
        </p:nvSpPr>
        <p:spPr>
          <a:xfrm>
            <a:off x="319413" y="244256"/>
            <a:ext cx="8229600" cy="613775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Sampling</a:t>
            </a:r>
          </a:p>
        </p:txBody>
      </p:sp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367430" y="736948"/>
            <a:ext cx="6922718" cy="3835052"/>
          </a:xfrm>
        </p:spPr>
        <p:txBody>
          <a:bodyPr/>
          <a:lstStyle/>
          <a:p>
            <a:r>
              <a:rPr lang="en-US" altLang="en-US" sz="2200" dirty="0"/>
              <a:t>Auger along </a:t>
            </a:r>
            <a:r>
              <a:rPr lang="en-US" altLang="en-US" sz="2200" dirty="0" smtClean="0"/>
              <a:t>remainder of </a:t>
            </a:r>
            <a:r>
              <a:rPr lang="en-US" altLang="en-US" sz="2200" dirty="0"/>
              <a:t>the center line coring at </a:t>
            </a:r>
            <a:r>
              <a:rPr lang="en-US" altLang="en-US" sz="2200" dirty="0" smtClean="0"/>
              <a:t/>
            </a:r>
            <a:br>
              <a:rPr lang="en-US" altLang="en-US" sz="2200" dirty="0" smtClean="0"/>
            </a:br>
            <a:r>
              <a:rPr lang="en-US" altLang="en-US" sz="2200" dirty="0" smtClean="0"/>
              <a:t>50-250 </a:t>
            </a:r>
            <a:r>
              <a:rPr lang="en-US" altLang="en-US" sz="2200" dirty="0"/>
              <a:t>cm </a:t>
            </a:r>
            <a:r>
              <a:rPr lang="en-US" altLang="en-US" sz="2200" dirty="0" smtClean="0"/>
              <a:t>intervals (depending on polygon size)</a:t>
            </a:r>
            <a:endParaRPr lang="en-US" altLang="en-US" sz="2200" dirty="0"/>
          </a:p>
          <a:p>
            <a:pPr eaLnBrk="1" hangingPunct="1"/>
            <a:r>
              <a:rPr lang="en-US" altLang="en-US" sz="2200" dirty="0" smtClean="0"/>
              <a:t>Describe cryogenic features and soil horizons of soil pit and cores according to French and </a:t>
            </a:r>
            <a:r>
              <a:rPr lang="en-US" altLang="en-US" sz="2200" dirty="0" err="1" smtClean="0"/>
              <a:t>Shur</a:t>
            </a:r>
            <a:r>
              <a:rPr lang="en-US" altLang="en-US" sz="2200" dirty="0" smtClean="0"/>
              <a:t> (2010) and Ping et al. (2013)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59" y="2674350"/>
            <a:ext cx="3434741" cy="25760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 descr="E:\Alaska2013\Julie\Drawing soil profile in leopard spot pi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6" r="6807"/>
          <a:stretch/>
        </p:blipFill>
        <p:spPr bwMode="auto">
          <a:xfrm>
            <a:off x="3244241" y="3043823"/>
            <a:ext cx="4659178" cy="34446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4" r="35507"/>
          <a:stretch/>
        </p:blipFill>
        <p:spPr bwMode="auto">
          <a:xfrm>
            <a:off x="7629150" y="463463"/>
            <a:ext cx="1366364" cy="62268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60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1"/>
          <p:cNvSpPr>
            <a:spLocks noGrp="1"/>
          </p:cNvSpPr>
          <p:nvPr>
            <p:ph type="title"/>
          </p:nvPr>
        </p:nvSpPr>
        <p:spPr>
          <a:xfrm>
            <a:off x="319413" y="244256"/>
            <a:ext cx="8229600" cy="613775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Sampling</a:t>
            </a:r>
          </a:p>
        </p:txBody>
      </p:sp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342378" y="857709"/>
            <a:ext cx="4542773" cy="1459606"/>
          </a:xfrm>
        </p:spPr>
        <p:txBody>
          <a:bodyPr/>
          <a:lstStyle/>
          <a:p>
            <a:pPr eaLnBrk="1" hangingPunct="1"/>
            <a:r>
              <a:rPr lang="en-US" altLang="en-US" sz="2200" dirty="0" smtClean="0"/>
              <a:t>Bulk density sampled by coring with hand drill or from </a:t>
            </a:r>
            <a:r>
              <a:rPr lang="en-US" altLang="en-US" sz="2200" dirty="0" err="1" smtClean="0"/>
              <a:t>Sipre</a:t>
            </a:r>
            <a:r>
              <a:rPr lang="en-US" altLang="en-US" sz="2200" dirty="0" smtClean="0"/>
              <a:t> cores</a:t>
            </a:r>
          </a:p>
          <a:p>
            <a:pPr eaLnBrk="1" hangingPunct="1"/>
            <a:r>
              <a:rPr lang="en-US" altLang="en-US" sz="2200" dirty="0" smtClean="0"/>
              <a:t>Site recovery</a:t>
            </a:r>
          </a:p>
          <a:p>
            <a:pPr eaLnBrk="1" hangingPunct="1"/>
            <a:endParaRPr lang="en-US" altLang="en-US" sz="2000" dirty="0" smtClean="0"/>
          </a:p>
          <a:p>
            <a:pPr eaLnBrk="1" hangingPunct="1"/>
            <a:endParaRPr lang="en-US" altLang="en-US" sz="2000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100" y="438363"/>
            <a:ext cx="4107488" cy="30813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4" t="20386" b="16388"/>
          <a:stretch/>
        </p:blipFill>
        <p:spPr bwMode="auto">
          <a:xfrm>
            <a:off x="5549030" y="3449351"/>
            <a:ext cx="3274179" cy="3028369"/>
          </a:xfrm>
          <a:prstGeom prst="rect">
            <a:avLst/>
          </a:prstGeom>
          <a:noFill/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55" r="12041" b="38974"/>
          <a:stretch/>
        </p:blipFill>
        <p:spPr bwMode="auto">
          <a:xfrm>
            <a:off x="1250801" y="2169919"/>
            <a:ext cx="3808832" cy="2311929"/>
          </a:xfrm>
          <a:prstGeom prst="rect">
            <a:avLst/>
          </a:prstGeom>
          <a:noFill/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19"/>
          <a:stretch/>
        </p:blipFill>
        <p:spPr bwMode="auto">
          <a:xfrm>
            <a:off x="2308001" y="4354366"/>
            <a:ext cx="3448855" cy="2174870"/>
          </a:xfrm>
          <a:prstGeom prst="rect">
            <a:avLst/>
          </a:prstGeom>
          <a:noFill/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60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622" y="212007"/>
            <a:ext cx="8229600" cy="1143000"/>
          </a:xfrm>
        </p:spPr>
        <p:txBody>
          <a:bodyPr/>
          <a:lstStyle/>
          <a:p>
            <a:r>
              <a:rPr lang="en-US" dirty="0" smtClean="0"/>
              <a:t>Sample processing and analysis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82251" y="823587"/>
            <a:ext cx="5167435" cy="2082330"/>
          </a:xfrm>
        </p:spPr>
        <p:txBody>
          <a:bodyPr/>
          <a:lstStyle/>
          <a:p>
            <a:pPr marL="228600" indent="-228600"/>
            <a:r>
              <a:rPr lang="en-US" sz="2400" kern="1200" dirty="0" smtClean="0">
                <a:solidFill>
                  <a:schemeClr val="dk1"/>
                </a:solidFill>
              </a:rPr>
              <a:t>From Barrow, 664 </a:t>
            </a:r>
            <a:r>
              <a:rPr lang="en-US" sz="2400" kern="1200" dirty="0">
                <a:solidFill>
                  <a:schemeClr val="dk1"/>
                </a:solidFill>
              </a:rPr>
              <a:t>soil </a:t>
            </a:r>
            <a:r>
              <a:rPr lang="en-US" sz="2400" kern="1200" dirty="0" smtClean="0">
                <a:solidFill>
                  <a:schemeClr val="dk1"/>
                </a:solidFill>
              </a:rPr>
              <a:t>samples </a:t>
            </a:r>
            <a:r>
              <a:rPr lang="en-US" altLang="en-US" sz="2200" dirty="0" smtClean="0"/>
              <a:t>shipped </a:t>
            </a:r>
            <a:r>
              <a:rPr lang="en-US" altLang="en-US" sz="2200" dirty="0"/>
              <a:t>frozen to Argonne </a:t>
            </a:r>
            <a:r>
              <a:rPr lang="en-US" altLang="en-US" sz="2200" dirty="0" smtClean="0"/>
              <a:t>for drying, sieving, grinding  and other prep work</a:t>
            </a:r>
          </a:p>
          <a:p>
            <a:pPr marL="228600" indent="-228600">
              <a:spcBef>
                <a:spcPts val="1200"/>
              </a:spcBef>
            </a:pPr>
            <a:r>
              <a:rPr lang="en-US" altLang="en-US" sz="2200" dirty="0" smtClean="0"/>
              <a:t>Determination of water </a:t>
            </a:r>
            <a:r>
              <a:rPr lang="en-US" altLang="en-US" sz="2200" dirty="0"/>
              <a:t>(ice) content, </a:t>
            </a:r>
            <a:r>
              <a:rPr lang="en-US" altLang="en-US" sz="2200" dirty="0" smtClean="0"/>
              <a:t>TOC, TC </a:t>
            </a:r>
            <a:r>
              <a:rPr lang="en-US" altLang="en-US" sz="2200" dirty="0"/>
              <a:t>&amp; </a:t>
            </a:r>
            <a:r>
              <a:rPr lang="en-US" altLang="en-US" sz="2200" dirty="0" smtClean="0"/>
              <a:t>TN, plus other analyses</a:t>
            </a:r>
            <a:endParaRPr lang="en-US" sz="2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36" y="2905917"/>
            <a:ext cx="4242431" cy="31826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8"/>
          <a:stretch/>
        </p:blipFill>
        <p:spPr>
          <a:xfrm>
            <a:off x="5949863" y="387878"/>
            <a:ext cx="2812545" cy="36242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9" r="1071" b="13602"/>
          <a:stretch/>
        </p:blipFill>
        <p:spPr>
          <a:xfrm>
            <a:off x="4607606" y="3960075"/>
            <a:ext cx="4151647" cy="23835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177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C:\Users\Chienluping\Documents\ArgonneLab\BEO6Jul18_19\IMAG16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53" b="510"/>
          <a:stretch/>
        </p:blipFill>
        <p:spPr bwMode="auto">
          <a:xfrm>
            <a:off x="0" y="259311"/>
            <a:ext cx="9144000" cy="552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718155" y="3429000"/>
            <a:ext cx="5165178" cy="3090955"/>
            <a:chOff x="3718155" y="3429000"/>
            <a:chExt cx="5165178" cy="309095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7"/>
            <a:stretch/>
          </p:blipFill>
          <p:spPr>
            <a:xfrm>
              <a:off x="3718155" y="3429000"/>
              <a:ext cx="5165178" cy="309095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6233249" y="6212178"/>
              <a:ext cx="26500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Courtesy of B. </a:t>
              </a:r>
              <a:r>
                <a:rPr lang="en-US" sz="1400" b="1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Dafflon</a:t>
              </a:r>
              <a:r>
                <a:rPr lang="en-US" sz="1400" b="1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LBNL</a:t>
              </a:r>
              <a:endParaRPr lang="en-US" sz="1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477" y="207051"/>
            <a:ext cx="8775856" cy="1143000"/>
          </a:xfrm>
        </p:spPr>
        <p:txBody>
          <a:bodyPr/>
          <a:lstStyle/>
          <a:p>
            <a:r>
              <a:rPr lang="en-US" altLang="en-US" sz="2800" dirty="0" smtClean="0"/>
              <a:t>Flat-centered ice wedge polygons </a:t>
            </a:r>
            <a:r>
              <a:rPr lang="en-US" altLang="en-US" sz="2800" dirty="0" smtClean="0">
                <a:latin typeface="Calibri"/>
              </a:rPr>
              <a:t>—</a:t>
            </a:r>
            <a:r>
              <a:rPr lang="en-US" altLang="en-US" sz="2800" dirty="0" smtClean="0"/>
              <a:t> the landscape</a:t>
            </a:r>
            <a:r>
              <a:rPr lang="en-US" altLang="en-US" sz="2800" dirty="0"/>
              <a:t/>
            </a:r>
            <a:br>
              <a:rPr lang="en-US" altLang="en-US" sz="28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76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090" y="160338"/>
            <a:ext cx="8229600" cy="576262"/>
          </a:xfrm>
        </p:spPr>
        <p:txBody>
          <a:bodyPr/>
          <a:lstStyle/>
          <a:p>
            <a:r>
              <a:rPr lang="en-US" sz="2800" dirty="0" smtClean="0"/>
              <a:t>Soils hold largest terrestrial reservoir of carbon</a:t>
            </a:r>
            <a:endParaRPr lang="en-US" sz="2800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04800" y="848087"/>
            <a:ext cx="3387090" cy="3300567"/>
          </a:xfrm>
        </p:spPr>
        <p:txBody>
          <a:bodyPr/>
          <a:lstStyle/>
          <a:p>
            <a:pPr marL="228600" indent="-228600">
              <a:spcAft>
                <a:spcPts val="1200"/>
              </a:spcAft>
            </a:pPr>
            <a:r>
              <a:rPr lang="en-US" sz="2200" b="1" dirty="0" smtClean="0"/>
              <a:t>Large range in estimates</a:t>
            </a:r>
          </a:p>
          <a:p>
            <a:pPr marL="228600" indent="-228600">
              <a:spcAft>
                <a:spcPts val="1200"/>
              </a:spcAft>
            </a:pPr>
            <a:r>
              <a:rPr lang="en-US" sz="2200" b="1" dirty="0"/>
              <a:t>Ongoing efforts to improve </a:t>
            </a:r>
            <a:r>
              <a:rPr lang="en-US" sz="2200" b="1" dirty="0" smtClean="0"/>
              <a:t>estimates (needed for ESMs) </a:t>
            </a:r>
            <a:endParaRPr lang="en-US" sz="2200" b="1" dirty="0"/>
          </a:p>
          <a:p>
            <a:pPr marL="228600" indent="-228600"/>
            <a:r>
              <a:rPr lang="en-US" sz="2200" b="1" dirty="0" smtClean="0"/>
              <a:t>Aided by new observations and advancements in extrapolation methods</a:t>
            </a:r>
          </a:p>
          <a:p>
            <a:pPr marL="228600" indent="-228600"/>
            <a:endParaRPr lang="en-US" sz="2200" dirty="0" smtClean="0"/>
          </a:p>
          <a:p>
            <a:pPr marL="228600" indent="-228600"/>
            <a:endParaRPr lang="en-US" sz="2200" dirty="0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0" y="4660151"/>
            <a:ext cx="7002780" cy="1812828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890" y="856766"/>
            <a:ext cx="4221480" cy="363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063740" y="1142516"/>
            <a:ext cx="20459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err="1">
                <a:solidFill>
                  <a:srgbClr val="616161"/>
                </a:solidFill>
              </a:rPr>
              <a:t>Stockmann</a:t>
            </a:r>
            <a:r>
              <a:rPr lang="en-US" sz="1400" b="1" dirty="0">
                <a:solidFill>
                  <a:srgbClr val="616161"/>
                </a:solidFill>
              </a:rPr>
              <a:t> et al., 2013. </a:t>
            </a:r>
            <a:br>
              <a:rPr lang="en-US" sz="1400" b="1" dirty="0">
                <a:solidFill>
                  <a:srgbClr val="616161"/>
                </a:solidFill>
              </a:rPr>
            </a:br>
            <a:r>
              <a:rPr lang="en-US" sz="1400" b="1" dirty="0">
                <a:solidFill>
                  <a:srgbClr val="616161"/>
                </a:solidFill>
              </a:rPr>
              <a:t>Agric. </a:t>
            </a:r>
            <a:r>
              <a:rPr lang="en-US" sz="1400" b="1" dirty="0" err="1">
                <a:solidFill>
                  <a:srgbClr val="616161"/>
                </a:solidFill>
              </a:rPr>
              <a:t>Ecosys</a:t>
            </a:r>
            <a:r>
              <a:rPr lang="en-US" sz="1400" b="1" dirty="0">
                <a:solidFill>
                  <a:srgbClr val="616161"/>
                </a:solidFill>
              </a:rPr>
              <a:t>. Environ.  </a:t>
            </a:r>
            <a:br>
              <a:rPr lang="en-US" sz="1400" b="1" dirty="0">
                <a:solidFill>
                  <a:srgbClr val="616161"/>
                </a:solidFill>
              </a:rPr>
            </a:br>
            <a:r>
              <a:rPr lang="en-US" sz="1400" b="1" dirty="0">
                <a:solidFill>
                  <a:srgbClr val="616161"/>
                </a:solidFill>
              </a:rPr>
              <a:t>164:80-99.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5078" y="4148654"/>
            <a:ext cx="4979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616161"/>
                </a:solidFill>
              </a:rPr>
              <a:t>Hiederer</a:t>
            </a:r>
            <a:r>
              <a:rPr lang="en-US" sz="1400" b="1" dirty="0">
                <a:solidFill>
                  <a:srgbClr val="616161"/>
                </a:solidFill>
              </a:rPr>
              <a:t> &amp; </a:t>
            </a:r>
            <a:r>
              <a:rPr lang="en-US" sz="1400" b="1" dirty="0" err="1">
                <a:solidFill>
                  <a:srgbClr val="616161"/>
                </a:solidFill>
              </a:rPr>
              <a:t>Köchy</a:t>
            </a:r>
            <a:r>
              <a:rPr lang="en-US" sz="1400" b="1" dirty="0">
                <a:solidFill>
                  <a:srgbClr val="616161"/>
                </a:solidFill>
              </a:rPr>
              <a:t>, 2011. Global Soil Organic Carbon </a:t>
            </a:r>
            <a:br>
              <a:rPr lang="en-US" sz="1400" b="1" dirty="0">
                <a:solidFill>
                  <a:srgbClr val="616161"/>
                </a:solidFill>
              </a:rPr>
            </a:br>
            <a:r>
              <a:rPr lang="en-US" sz="1400" b="1" dirty="0">
                <a:solidFill>
                  <a:srgbClr val="616161"/>
                </a:solidFill>
              </a:rPr>
              <a:t>Estimates and the Harmonized World Soil Database. EUR25225. </a:t>
            </a:r>
          </a:p>
        </p:txBody>
      </p:sp>
    </p:spTree>
    <p:extLst>
      <p:ext uri="{BB962C8B-B14F-4D97-AF65-F5344CB8AC3E}">
        <p14:creationId xmlns:p14="http://schemas.microsoft.com/office/powerpoint/2010/main" val="416438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5" descr="C:\Users\Chienluping\Documents\ArgonneLab\BEO6Jul18_19\IMAG16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120" y="885628"/>
            <a:ext cx="4666985" cy="26389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5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" t="24442" r="5403"/>
          <a:stretch/>
        </p:blipFill>
        <p:spPr bwMode="auto">
          <a:xfrm>
            <a:off x="157834" y="3342001"/>
            <a:ext cx="5513623" cy="3403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539" y="220047"/>
            <a:ext cx="8823603" cy="1143000"/>
          </a:xfrm>
        </p:spPr>
        <p:txBody>
          <a:bodyPr/>
          <a:lstStyle/>
          <a:p>
            <a:r>
              <a:rPr lang="en-US" altLang="en-US" sz="2400" dirty="0" smtClean="0"/>
              <a:t>Record and describe the soil </a:t>
            </a:r>
            <a:r>
              <a:rPr lang="en-US" altLang="en-US" sz="2400" dirty="0"/>
              <a:t>profile and </a:t>
            </a:r>
            <a:r>
              <a:rPr lang="en-US" altLang="en-US" sz="2400" dirty="0" err="1" smtClean="0"/>
              <a:t>cryostratigraphy</a:t>
            </a:r>
            <a:r>
              <a:rPr lang="en-US" altLang="en-US" sz="2400" dirty="0" smtClean="0"/>
              <a:t> </a:t>
            </a:r>
            <a:r>
              <a:rPr lang="en-US" altLang="en-US" sz="2400" dirty="0"/>
              <a:t>of </a:t>
            </a:r>
            <a:r>
              <a:rPr lang="en-US" altLang="en-US" sz="2400" dirty="0" smtClean="0"/>
              <a:t>soil pits and cores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282" y="3788306"/>
            <a:ext cx="2593880" cy="19454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182548" y="2208075"/>
            <a:ext cx="28632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="1" dirty="0"/>
              <a:t>Flat-centered </a:t>
            </a:r>
            <a:r>
              <a:rPr lang="en-US" altLang="en-US" sz="2000" b="1" dirty="0" smtClean="0"/>
              <a:t>polygon</a:t>
            </a:r>
            <a:endParaRPr lang="en-US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4185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38" y="127599"/>
            <a:ext cx="2787733" cy="1908029"/>
          </a:xfrm>
        </p:spPr>
        <p:txBody>
          <a:bodyPr/>
          <a:lstStyle/>
          <a:p>
            <a:r>
              <a:rPr lang="en-US" sz="2800" dirty="0" smtClean="0"/>
              <a:t>Determination of soil C stocks:</a:t>
            </a:r>
            <a:br>
              <a:rPr lang="en-US" sz="2800" dirty="0" smtClean="0"/>
            </a:br>
            <a:r>
              <a:rPr lang="en-US" sz="1000" dirty="0" smtClean="0"/>
              <a:t> 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Dealing with cryoturbation</a:t>
            </a:r>
            <a:endParaRPr lang="en-US" sz="28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446" y="3668509"/>
            <a:ext cx="6751233" cy="258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281" y="293915"/>
            <a:ext cx="5747658" cy="298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93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1"/>
          <p:cNvSpPr>
            <a:spLocks noGrp="1"/>
          </p:cNvSpPr>
          <p:nvPr>
            <p:ph type="title"/>
          </p:nvPr>
        </p:nvSpPr>
        <p:spPr>
          <a:xfrm>
            <a:off x="306336" y="192749"/>
            <a:ext cx="8564707" cy="1049198"/>
          </a:xfrm>
        </p:spPr>
        <p:txBody>
          <a:bodyPr/>
          <a:lstStyle/>
          <a:p>
            <a:pPr algn="l" eaLnBrk="1" hangingPunct="1"/>
            <a:r>
              <a:rPr lang="en-US" altLang="en-US" sz="2800" dirty="0" smtClean="0">
                <a:solidFill>
                  <a:schemeClr val="tx2"/>
                </a:solidFill>
              </a:rPr>
              <a:t>Soil profile of a flat-centered polygon from center of ice wedge to polygon center</a:t>
            </a:r>
            <a:endParaRPr lang="en-US" altLang="en-US" sz="2800" i="1" dirty="0" smtClean="0">
              <a:solidFill>
                <a:schemeClr val="tx2"/>
              </a:solidFill>
            </a:endParaRPr>
          </a:p>
        </p:txBody>
      </p:sp>
      <p:pic>
        <p:nvPicPr>
          <p:cNvPr id="42" name="Picture 7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50" y="1495613"/>
            <a:ext cx="7570422" cy="3422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8850" y="5077731"/>
            <a:ext cx="42612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F497D"/>
                </a:solidFill>
              </a:rPr>
              <a:t>Normalized horizon thickness calculated for each horizontal meter based on scale drawings</a:t>
            </a:r>
            <a:endParaRPr lang="en-US" sz="2000" b="1" dirty="0">
              <a:solidFill>
                <a:srgbClr val="1F497D"/>
              </a:solidFill>
            </a:endParaRPr>
          </a:p>
        </p:txBody>
      </p:sp>
      <p:pic>
        <p:nvPicPr>
          <p:cNvPr id="5" name="Picture 75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" t="24442" r="5403"/>
          <a:stretch/>
        </p:blipFill>
        <p:spPr bwMode="auto">
          <a:xfrm>
            <a:off x="5564931" y="4602796"/>
            <a:ext cx="3383126" cy="2088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43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636" y="139318"/>
            <a:ext cx="8229600" cy="1143000"/>
          </a:xfrm>
        </p:spPr>
        <p:txBody>
          <a:bodyPr/>
          <a:lstStyle/>
          <a:p>
            <a:r>
              <a:rPr lang="en-US" dirty="0" smtClean="0"/>
              <a:t>Spatially and vertically resolved estimation of </a:t>
            </a:r>
            <a:br>
              <a:rPr lang="en-US" dirty="0" smtClean="0"/>
            </a:br>
            <a:r>
              <a:rPr lang="en-US" dirty="0" smtClean="0"/>
              <a:t>soil organic C stocks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145" y="1073494"/>
            <a:ext cx="6081959" cy="266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6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58" y="3738623"/>
            <a:ext cx="5810969" cy="2708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77896" y="4424520"/>
            <a:ext cx="2279737" cy="163121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Vertical distribution of SOC stocks summed for each horizontal meter across polygon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 flipH="1">
            <a:off x="226115" y="1498117"/>
            <a:ext cx="260205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/>
              <a:t>Contour </a:t>
            </a:r>
            <a:r>
              <a:rPr lang="en-US" altLang="en-US" sz="1600" b="1" dirty="0" smtClean="0"/>
              <a:t>plot </a:t>
            </a:r>
            <a:r>
              <a:rPr lang="en-US" altLang="en-US" sz="1600" b="1" dirty="0"/>
              <a:t>showing </a:t>
            </a:r>
            <a:r>
              <a:rPr lang="en-US" altLang="en-US" sz="1600" b="1" dirty="0" smtClean="0"/>
              <a:t>density </a:t>
            </a:r>
            <a:r>
              <a:rPr lang="en-US" altLang="en-US" sz="1600" b="1" dirty="0"/>
              <a:t>distribution of </a:t>
            </a:r>
            <a:r>
              <a:rPr lang="en-US" altLang="en-US" sz="1600" b="1" dirty="0" smtClean="0"/>
              <a:t>C </a:t>
            </a:r>
            <a:r>
              <a:rPr lang="en-US" altLang="en-US" sz="1600" b="1" dirty="0"/>
              <a:t>stocks by </a:t>
            </a:r>
            <a:r>
              <a:rPr lang="en-US" altLang="en-US" sz="1600" b="1" dirty="0" smtClean="0"/>
              <a:t>normalized horizon thickness for generalized </a:t>
            </a:r>
            <a:r>
              <a:rPr lang="en-US" altLang="en-US" sz="1600" b="1" dirty="0"/>
              <a:t>horizon types </a:t>
            </a:r>
            <a:r>
              <a:rPr lang="en-US" altLang="en-US" sz="1600" b="1" dirty="0" smtClean="0"/>
              <a:t>across ½ polygon. </a:t>
            </a:r>
            <a:r>
              <a:rPr lang="en-US" altLang="en-US" sz="1600" b="1" dirty="0"/>
              <a:t>White area is ice wedge</a:t>
            </a:r>
          </a:p>
        </p:txBody>
      </p:sp>
      <p:pic>
        <p:nvPicPr>
          <p:cNvPr id="8" name="Picture 76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937" y="4268754"/>
            <a:ext cx="4297680" cy="19427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44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5" descr="C:\Users\Chienluping\Documents\ArgonneLab\BEO5 Jul18\IMAG159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2" r="9533"/>
          <a:stretch/>
        </p:blipFill>
        <p:spPr bwMode="auto">
          <a:xfrm>
            <a:off x="0" y="0"/>
            <a:ext cx="9144000" cy="534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798052" y="3959601"/>
            <a:ext cx="4266133" cy="2834640"/>
            <a:chOff x="1065659" y="16656993"/>
            <a:chExt cx="4266133" cy="283464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659" y="16656993"/>
              <a:ext cx="4266133" cy="283464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2427015" y="18981206"/>
              <a:ext cx="26500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Courtesy of B. </a:t>
              </a:r>
              <a:r>
                <a:rPr lang="en-US" sz="1400" b="1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Dafflon</a:t>
              </a:r>
              <a:r>
                <a:rPr lang="en-US" sz="1400" b="1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LBNL</a:t>
              </a:r>
              <a:endParaRPr lang="en-US" sz="1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06353" y="69450"/>
            <a:ext cx="8077200" cy="1143000"/>
          </a:xfrm>
          <a:noFill/>
        </p:spPr>
        <p:txBody>
          <a:bodyPr/>
          <a:lstStyle/>
          <a:p>
            <a:pPr>
              <a:defRPr/>
            </a:pPr>
            <a:r>
              <a:rPr lang="en-US" sz="2800" dirty="0" smtClean="0"/>
              <a:t>Landscape of low-centered polygons</a:t>
            </a:r>
          </a:p>
        </p:txBody>
      </p:sp>
    </p:spTree>
    <p:extLst>
      <p:ext uri="{BB962C8B-B14F-4D97-AF65-F5344CB8AC3E}">
        <p14:creationId xmlns:p14="http://schemas.microsoft.com/office/powerpoint/2010/main" val="101085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369518" y="2286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2400" dirty="0" smtClean="0"/>
              <a:t>Soil profile and </a:t>
            </a:r>
            <a:r>
              <a:rPr lang="en-US" altLang="en-US" sz="2400" dirty="0" err="1" smtClean="0"/>
              <a:t>cryostratigraphy</a:t>
            </a:r>
            <a:r>
              <a:rPr lang="en-US" altLang="en-US" sz="2400" dirty="0" smtClean="0"/>
              <a:t> of a low-centered ice wedge polygon</a:t>
            </a:r>
          </a:p>
        </p:txBody>
      </p:sp>
      <p:pic>
        <p:nvPicPr>
          <p:cNvPr id="32" name="Picture 76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5"/>
          <a:stretch/>
        </p:blipFill>
        <p:spPr bwMode="auto">
          <a:xfrm>
            <a:off x="2177049" y="1311850"/>
            <a:ext cx="6163224" cy="50540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4" r="35507"/>
          <a:stretch/>
        </p:blipFill>
        <p:spPr bwMode="auto">
          <a:xfrm>
            <a:off x="717631" y="1271547"/>
            <a:ext cx="1126693" cy="51346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48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Chienluping\Documents\ArgonneLab\BEO#1\IMAG126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2" t="8416" b="-802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itle 1"/>
          <p:cNvSpPr>
            <a:spLocks noGrp="1"/>
          </p:cNvSpPr>
          <p:nvPr>
            <p:ph type="title"/>
          </p:nvPr>
        </p:nvSpPr>
        <p:spPr>
          <a:xfrm>
            <a:off x="202557" y="115747"/>
            <a:ext cx="8229600" cy="1143000"/>
          </a:xfrm>
        </p:spPr>
        <p:txBody>
          <a:bodyPr/>
          <a:lstStyle/>
          <a:p>
            <a:r>
              <a:rPr lang="en-US" altLang="en-US" sz="3200" dirty="0" smtClean="0"/>
              <a:t>Landscape of high-centered polygons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917747" y="4661761"/>
            <a:ext cx="3133651" cy="2103120"/>
            <a:chOff x="736600" y="12365598"/>
            <a:chExt cx="3133651" cy="210312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16" r="37774" b="34232"/>
            <a:stretch/>
          </p:blipFill>
          <p:spPr>
            <a:xfrm>
              <a:off x="736600" y="12365598"/>
              <a:ext cx="3133651" cy="210312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1220167" y="14160941"/>
              <a:ext cx="26500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Courtesy of B. </a:t>
              </a:r>
              <a:r>
                <a:rPr lang="en-US" sz="1400" b="1" dirty="0" err="1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Dafflon</a:t>
              </a:r>
              <a:r>
                <a:rPr lang="en-US" sz="1400" b="1" dirty="0" smtClean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LBNL</a:t>
              </a:r>
              <a:endParaRPr lang="en-US" sz="1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39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Box 7"/>
          <p:cNvSpPr txBox="1">
            <a:spLocks noChangeArrowheads="1"/>
          </p:cNvSpPr>
          <p:nvPr/>
        </p:nvSpPr>
        <p:spPr bwMode="auto">
          <a:xfrm>
            <a:off x="86860" y="150928"/>
            <a:ext cx="560788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chemeClr val="tx2"/>
                </a:solidFill>
                <a:latin typeface="+mj-lt"/>
              </a:rPr>
              <a:t>Soil </a:t>
            </a:r>
            <a:r>
              <a:rPr lang="en-US" altLang="en-US" sz="2800" b="1" dirty="0" smtClean="0">
                <a:solidFill>
                  <a:schemeClr val="tx2"/>
                </a:solidFill>
                <a:latin typeface="+mj-lt"/>
              </a:rPr>
              <a:t>profile </a:t>
            </a:r>
            <a:r>
              <a:rPr lang="en-US" altLang="en-US" sz="2800" b="1" dirty="0">
                <a:solidFill>
                  <a:schemeClr val="tx2"/>
                </a:solidFill>
                <a:latin typeface="+mj-lt"/>
              </a:rPr>
              <a:t>and </a:t>
            </a:r>
            <a:r>
              <a:rPr lang="en-US" altLang="en-US" sz="2800" b="1" dirty="0" err="1" smtClean="0">
                <a:solidFill>
                  <a:schemeClr val="tx2"/>
                </a:solidFill>
                <a:latin typeface="+mj-lt"/>
              </a:rPr>
              <a:t>cryostratigraphy</a:t>
            </a:r>
            <a:r>
              <a:rPr lang="en-US" altLang="en-US" sz="2800" b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en-US" sz="2800" b="1" dirty="0">
                <a:solidFill>
                  <a:schemeClr val="tx2"/>
                </a:solidFill>
                <a:latin typeface="+mj-lt"/>
              </a:rPr>
              <a:t>of a </a:t>
            </a:r>
            <a:r>
              <a:rPr lang="en-US" altLang="en-US" sz="2800" b="1" dirty="0" smtClean="0">
                <a:solidFill>
                  <a:schemeClr val="tx2"/>
                </a:solidFill>
                <a:latin typeface="+mj-lt"/>
              </a:rPr>
              <a:t>high-centered ice wedge polygon</a:t>
            </a:r>
            <a:r>
              <a:rPr lang="en-US" altLang="en-US" sz="2800" b="1" dirty="0">
                <a:solidFill>
                  <a:schemeClr val="tx2"/>
                </a:solidFill>
                <a:latin typeface="+mj-lt"/>
              </a:rPr>
              <a:t/>
            </a:r>
            <a:br>
              <a:rPr lang="en-US" altLang="en-US" sz="2800" b="1" dirty="0">
                <a:solidFill>
                  <a:schemeClr val="tx2"/>
                </a:solidFill>
                <a:latin typeface="+mj-lt"/>
              </a:rPr>
            </a:br>
            <a:endParaRPr lang="en-US" altLang="en-US" sz="28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42" name="Picture 75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5" t="22569" r="11514" b="4639"/>
          <a:stretch/>
        </p:blipFill>
        <p:spPr bwMode="auto">
          <a:xfrm>
            <a:off x="144734" y="2152892"/>
            <a:ext cx="7124282" cy="45777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" name="Picture 4" descr="F:\Alaska2013\Julie photos\DSC047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47581" y="803043"/>
            <a:ext cx="3137789" cy="23533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896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77216"/>
            <a:ext cx="5052152" cy="2213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5"/>
          <p:cNvSpPr txBox="1">
            <a:spLocks noChangeArrowheads="1"/>
          </p:cNvSpPr>
          <p:nvPr/>
        </p:nvSpPr>
        <p:spPr bwMode="auto">
          <a:xfrm>
            <a:off x="5384433" y="1722938"/>
            <a:ext cx="28632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chemeClr val="accent6"/>
                </a:solidFill>
              </a:rPr>
              <a:t>Flat-centered </a:t>
            </a:r>
            <a:r>
              <a:rPr lang="en-US" altLang="en-US" sz="2000" b="1" dirty="0" smtClean="0">
                <a:solidFill>
                  <a:schemeClr val="accent6"/>
                </a:solidFill>
              </a:rPr>
              <a:t>polygon</a:t>
            </a:r>
            <a:endParaRPr lang="en-US" altLang="en-US" sz="2000" b="1" dirty="0">
              <a:solidFill>
                <a:schemeClr val="accent6"/>
              </a:solidFill>
            </a:endParaRPr>
          </a:p>
        </p:txBody>
      </p:sp>
      <p:sp>
        <p:nvSpPr>
          <p:cNvPr id="28676" name="TextBox 6"/>
          <p:cNvSpPr txBox="1">
            <a:spLocks noChangeArrowheads="1"/>
          </p:cNvSpPr>
          <p:nvPr/>
        </p:nvSpPr>
        <p:spPr bwMode="auto">
          <a:xfrm>
            <a:off x="5601029" y="3662423"/>
            <a:ext cx="29209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="1" dirty="0" smtClean="0">
                <a:solidFill>
                  <a:schemeClr val="accent6"/>
                </a:solidFill>
              </a:rPr>
              <a:t>Low-centered polygon</a:t>
            </a:r>
            <a:endParaRPr lang="en-US" altLang="en-US" sz="2000" b="1" dirty="0">
              <a:solidFill>
                <a:schemeClr val="accent6"/>
              </a:solidFill>
            </a:endParaRPr>
          </a:p>
        </p:txBody>
      </p:sp>
      <p:sp>
        <p:nvSpPr>
          <p:cNvPr id="28677" name="TextBox 7"/>
          <p:cNvSpPr txBox="1">
            <a:spLocks noChangeArrowheads="1"/>
          </p:cNvSpPr>
          <p:nvPr/>
        </p:nvSpPr>
        <p:spPr bwMode="auto">
          <a:xfrm>
            <a:off x="1497287" y="5711268"/>
            <a:ext cx="29642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en-US" sz="2000" b="1" dirty="0" smtClean="0">
                <a:solidFill>
                  <a:schemeClr val="accent6"/>
                </a:solidFill>
              </a:rPr>
              <a:t>High-centered polygon</a:t>
            </a:r>
            <a:endParaRPr lang="en-US" altLang="en-US" sz="2000" b="1" dirty="0">
              <a:solidFill>
                <a:schemeClr val="accent6"/>
              </a:solidFill>
            </a:endParaRPr>
          </a:p>
        </p:txBody>
      </p:sp>
      <p:pic>
        <p:nvPicPr>
          <p:cNvPr id="2867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94228"/>
            <a:ext cx="5448629" cy="2213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417" y="4527882"/>
            <a:ext cx="4423508" cy="221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" y="139533"/>
            <a:ext cx="8728075" cy="881659"/>
          </a:xfrm>
        </p:spPr>
        <p:txBody>
          <a:bodyPr/>
          <a:lstStyle/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heterogeneity and density of C stocks varies for different polygon types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53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997578" y="1123487"/>
            <a:ext cx="3949700" cy="204671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Clr>
                <a:srgbClr val="1F497D"/>
              </a:buClr>
              <a:defRPr/>
            </a:pPr>
            <a:r>
              <a:rPr lang="en-US" sz="2400" b="1" i="1" dirty="0" smtClean="0">
                <a:solidFill>
                  <a:srgbClr val="1F497D"/>
                </a:solidFill>
              </a:rPr>
              <a:t>Variations in:</a:t>
            </a:r>
          </a:p>
          <a:p>
            <a:pPr marL="342900" indent="-342900">
              <a:spcBef>
                <a:spcPts val="600"/>
              </a:spcBef>
              <a:buClr>
                <a:srgbClr val="1F497D"/>
              </a:buClr>
              <a:buFont typeface="Wingdings" panose="05000000000000000000" pitchFamily="2" charset="2"/>
              <a:buChar char="§"/>
              <a:defRPr/>
            </a:pPr>
            <a:r>
              <a:rPr lang="en-US" sz="2200" b="1" dirty="0" smtClean="0"/>
              <a:t>Soil C stocks and ice content</a:t>
            </a:r>
          </a:p>
          <a:p>
            <a:pPr marL="342900" indent="-342900">
              <a:spcBef>
                <a:spcPts val="600"/>
              </a:spcBef>
              <a:buClr>
                <a:srgbClr val="1F497D"/>
              </a:buClr>
              <a:buFont typeface="Wingdings" panose="05000000000000000000" pitchFamily="2" charset="2"/>
              <a:buChar char="§"/>
              <a:defRPr/>
            </a:pPr>
            <a:r>
              <a:rPr lang="en-US" sz="2200" b="1" dirty="0" smtClean="0"/>
              <a:t>Ice wedge dimensions</a:t>
            </a:r>
          </a:p>
          <a:p>
            <a:pPr marL="342900" indent="-342900">
              <a:spcBef>
                <a:spcPts val="600"/>
              </a:spcBef>
              <a:buClr>
                <a:srgbClr val="1F497D"/>
              </a:buClr>
              <a:buFont typeface="Wingdings" panose="05000000000000000000" pitchFamily="2" charset="2"/>
              <a:buChar char="§"/>
              <a:defRPr/>
            </a:pPr>
            <a:r>
              <a:rPr lang="en-US" sz="2200" b="1" dirty="0" smtClean="0"/>
              <a:t>Quality and thickness of surface organic horizons</a:t>
            </a:r>
            <a:endParaRPr lang="en-US" sz="2200" b="1" dirty="0"/>
          </a:p>
        </p:txBody>
      </p:sp>
      <p:pic>
        <p:nvPicPr>
          <p:cNvPr id="276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98" y="877968"/>
            <a:ext cx="45735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738323"/>
            <a:ext cx="4983163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3748088"/>
            <a:ext cx="3752850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188" y="147316"/>
            <a:ext cx="8229600" cy="512441"/>
          </a:xfrm>
        </p:spPr>
        <p:txBody>
          <a:bodyPr/>
          <a:lstStyle/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 organic C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stocks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ice content to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2-m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depth</a:t>
            </a:r>
            <a:endParaRPr lang="en-US" dirty="0"/>
          </a:p>
        </p:txBody>
      </p:sp>
      <p:sp>
        <p:nvSpPr>
          <p:cNvPr id="27650" name="TextBox 3"/>
          <p:cNvSpPr txBox="1">
            <a:spLocks noChangeArrowheads="1"/>
          </p:cNvSpPr>
          <p:nvPr/>
        </p:nvSpPr>
        <p:spPr bwMode="auto">
          <a:xfrm>
            <a:off x="1320188" y="3427292"/>
            <a:ext cx="2708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b="1" dirty="0"/>
              <a:t>Flat-centered polygon (BEO6)</a:t>
            </a:r>
          </a:p>
        </p:txBody>
      </p:sp>
      <p:sp>
        <p:nvSpPr>
          <p:cNvPr id="27651" name="TextBox 6"/>
          <p:cNvSpPr txBox="1">
            <a:spLocks noChangeArrowheads="1"/>
          </p:cNvSpPr>
          <p:nvPr/>
        </p:nvSpPr>
        <p:spPr bwMode="auto">
          <a:xfrm>
            <a:off x="1320188" y="6244985"/>
            <a:ext cx="2738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b="1" dirty="0"/>
              <a:t>Low centered polygon (BEO5)</a:t>
            </a:r>
          </a:p>
        </p:txBody>
      </p:sp>
      <p:sp>
        <p:nvSpPr>
          <p:cNvPr id="27652" name="TextBox 7"/>
          <p:cNvSpPr txBox="1">
            <a:spLocks noChangeArrowheads="1"/>
          </p:cNvSpPr>
          <p:nvPr/>
        </p:nvSpPr>
        <p:spPr bwMode="auto">
          <a:xfrm>
            <a:off x="5832134" y="6254750"/>
            <a:ext cx="2778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 b="1" dirty="0"/>
              <a:t>High centered polygon (BEO1)</a:t>
            </a:r>
          </a:p>
        </p:txBody>
      </p:sp>
      <p:sp>
        <p:nvSpPr>
          <p:cNvPr id="4" name="Rectangle 3"/>
          <p:cNvSpPr/>
          <p:nvPr/>
        </p:nvSpPr>
        <p:spPr>
          <a:xfrm>
            <a:off x="2107009" y="932789"/>
            <a:ext cx="1897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0099FF"/>
                </a:solidFill>
              </a:rPr>
              <a:t>Ice </a:t>
            </a:r>
            <a:r>
              <a:rPr lang="en-US" altLang="en-US" b="1" dirty="0" smtClean="0">
                <a:solidFill>
                  <a:srgbClr val="0099FF"/>
                </a:solidFill>
              </a:rPr>
              <a:t>wedge = 1.9 </a:t>
            </a:r>
            <a:r>
              <a:rPr lang="en-US" altLang="en-US" b="1" dirty="0">
                <a:solidFill>
                  <a:srgbClr val="0099FF"/>
                </a:solidFill>
              </a:rPr>
              <a:t>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77652" y="3792753"/>
            <a:ext cx="1897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0099FF"/>
                </a:solidFill>
              </a:rPr>
              <a:t>Ice </a:t>
            </a:r>
            <a:r>
              <a:rPr lang="en-US" altLang="en-US" b="1" dirty="0" smtClean="0">
                <a:solidFill>
                  <a:srgbClr val="0099FF"/>
                </a:solidFill>
              </a:rPr>
              <a:t>wedge = 3.5 </a:t>
            </a:r>
            <a:r>
              <a:rPr lang="en-US" altLang="en-US" b="1" dirty="0">
                <a:solidFill>
                  <a:srgbClr val="0099FF"/>
                </a:solidFill>
              </a:rPr>
              <a:t>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009039" y="3776580"/>
            <a:ext cx="1897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0099FF"/>
                </a:solidFill>
              </a:rPr>
              <a:t>Ice </a:t>
            </a:r>
            <a:r>
              <a:rPr lang="en-US" altLang="en-US" b="1" dirty="0" smtClean="0">
                <a:solidFill>
                  <a:srgbClr val="0099FF"/>
                </a:solidFill>
              </a:rPr>
              <a:t>wedge = 2.3 </a:t>
            </a:r>
            <a:r>
              <a:rPr lang="en-US" altLang="en-US" b="1" dirty="0">
                <a:solidFill>
                  <a:srgbClr val="0099FF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07606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5740" y="137478"/>
            <a:ext cx="8229600" cy="902652"/>
          </a:xfrm>
        </p:spPr>
        <p:txBody>
          <a:bodyPr/>
          <a:lstStyle/>
          <a:p>
            <a:r>
              <a:rPr lang="en-US" dirty="0" smtClean="0"/>
              <a:t>Recent work substantially increased estimates of permafrost region soil C stocks</a:t>
            </a:r>
            <a:endParaRPr lang="en-US" dirty="0"/>
          </a:p>
        </p:txBody>
      </p:sp>
      <p:graphicFrame>
        <p:nvGraphicFramePr>
          <p:cNvPr id="7" name="Group 6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9801612"/>
              </p:ext>
            </p:extLst>
          </p:nvPr>
        </p:nvGraphicFramePr>
        <p:xfrm>
          <a:off x="570142" y="4005769"/>
          <a:ext cx="7980219" cy="2385053"/>
        </p:xfrm>
        <a:graphic>
          <a:graphicData uri="http://schemas.openxmlformats.org/drawingml/2006/table">
            <a:tbl>
              <a:tblPr/>
              <a:tblGrid>
                <a:gridCol w="952112"/>
                <a:gridCol w="985814"/>
                <a:gridCol w="1633052"/>
                <a:gridCol w="876487"/>
                <a:gridCol w="1564885"/>
                <a:gridCol w="1006183"/>
                <a:gridCol w="961686"/>
              </a:tblGrid>
              <a:tr h="2883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anchor="b" horzOverflow="overflow">
                    <a:lnL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Pg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C (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Jobbagy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&amp; Jackson, 2000)</a:t>
                      </a: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Pg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C (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Tarnocai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et al., 2009)</a:t>
                      </a: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881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Depth</a:t>
                      </a:r>
                    </a:p>
                  </a:txBody>
                  <a:tcPr anchor="b" horzOverflow="overflow">
                    <a:lnL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Global</a:t>
                      </a:r>
                    </a:p>
                  </a:txBody>
                  <a:tcPr anchor="b" horzOverflow="overflow">
                    <a:lnL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Boreal &amp; Tundra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(20 x 10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km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% of </a:t>
                      </a:r>
                      <a:b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</a:b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Global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Permafrost Region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(18.8 x 10</a:t>
                      </a:r>
                      <a:r>
                        <a:rPr kumimoji="0" lang="en-U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km</a:t>
                      </a:r>
                      <a:r>
                        <a:rPr kumimoji="0" lang="en-U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)</a:t>
                      </a:r>
                    </a:p>
                  </a:txBody>
                  <a:tcPr anchor="b" horzOverflow="overflow">
                    <a:lnL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Revised</a:t>
                      </a:r>
                      <a:b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</a:b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Global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% of </a:t>
                      </a:r>
                      <a:b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</a:b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Revised</a:t>
                      </a:r>
                      <a:b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</a:b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Global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271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0-1 m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1502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</a:rPr>
                        <a:t>226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</a:rPr>
                        <a:t>496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1772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294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1-3 m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842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</a:rPr>
                        <a:t>69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</a:rPr>
                        <a:t>528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1301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33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0-3 m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2344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</a:rPr>
                        <a:t>295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</a:rPr>
                        <a:t>1024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3073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3328089" y="1111972"/>
            <a:ext cx="5413902" cy="2709976"/>
            <a:chOff x="3450698" y="2246552"/>
            <a:chExt cx="5413902" cy="2709976"/>
          </a:xfrm>
        </p:grpSpPr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0698" y="2246552"/>
              <a:ext cx="5413902" cy="2709976"/>
            </a:xfrm>
            <a:prstGeom prst="rect">
              <a:avLst/>
            </a:prstGeom>
            <a:ln w="1905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314950" y="4146492"/>
              <a:ext cx="3435350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 err="1">
                  <a:solidFill>
                    <a:srgbClr val="616161"/>
                  </a:solidFill>
                </a:rPr>
                <a:t>Hiederer</a:t>
              </a:r>
              <a:r>
                <a:rPr lang="en-US" sz="1400" b="1" dirty="0">
                  <a:solidFill>
                    <a:srgbClr val="616161"/>
                  </a:solidFill>
                </a:rPr>
                <a:t> &amp; </a:t>
              </a:r>
              <a:r>
                <a:rPr lang="en-US" sz="1400" b="1" dirty="0" err="1">
                  <a:solidFill>
                    <a:srgbClr val="616161"/>
                  </a:solidFill>
                </a:rPr>
                <a:t>Köchy</a:t>
              </a:r>
              <a:r>
                <a:rPr lang="en-US" sz="1400" b="1" dirty="0">
                  <a:solidFill>
                    <a:srgbClr val="616161"/>
                  </a:solidFill>
                </a:rPr>
                <a:t>, 2011. Global Soil Organic Carbon Estimates and the Harmonized World Soil Database. EUR25225. </a:t>
              </a:r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8610" y="1178423"/>
            <a:ext cx="2926080" cy="2703686"/>
          </a:xfrm>
        </p:spPr>
        <p:txBody>
          <a:bodyPr/>
          <a:lstStyle/>
          <a:p>
            <a:pPr marL="228600" indent="-228600">
              <a:spcBef>
                <a:spcPts val="600"/>
              </a:spcBef>
            </a:pPr>
            <a:r>
              <a:rPr lang="en-US" sz="2000" b="1" dirty="0" smtClean="0"/>
              <a:t>Permafrost region covers 16% of global land area</a:t>
            </a:r>
          </a:p>
          <a:p>
            <a:pPr marL="228600" indent="-228600">
              <a:spcBef>
                <a:spcPts val="1200"/>
              </a:spcBef>
            </a:pPr>
            <a:r>
              <a:rPr lang="en-US" sz="2000" b="1" dirty="0" smtClean="0"/>
              <a:t>Current estimates relative to global soil C</a:t>
            </a:r>
          </a:p>
          <a:p>
            <a:pPr marL="457200" lvl="1" indent="-228600"/>
            <a:r>
              <a:rPr lang="en-US" sz="1800" b="1" dirty="0" smtClean="0"/>
              <a:t>&gt;25% at 1 meter </a:t>
            </a:r>
          </a:p>
          <a:p>
            <a:pPr marL="457200" lvl="1" indent="-228600"/>
            <a:r>
              <a:rPr lang="en-US" sz="1800" b="1" dirty="0" smtClean="0"/>
              <a:t>One third at 3 meters </a:t>
            </a:r>
            <a:endParaRPr lang="en-US" sz="1800" dirty="0" smtClean="0"/>
          </a:p>
          <a:p>
            <a:pPr marL="228600" indent="-228600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81234" y="6493966"/>
            <a:ext cx="83241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dirty="0" err="1">
                <a:solidFill>
                  <a:srgbClr val="616161"/>
                </a:solidFill>
              </a:rPr>
              <a:t>Jobbagy</a:t>
            </a:r>
            <a:r>
              <a:rPr lang="en-US" sz="1400" b="1" dirty="0">
                <a:solidFill>
                  <a:srgbClr val="616161"/>
                </a:solidFill>
              </a:rPr>
              <a:t> &amp; Jackson, 2000</a:t>
            </a:r>
            <a:r>
              <a:rPr lang="en-US" sz="1400" b="1" i="1" dirty="0">
                <a:solidFill>
                  <a:srgbClr val="616161"/>
                </a:solidFill>
              </a:rPr>
              <a:t>, Ecol. Appl</a:t>
            </a:r>
            <a:r>
              <a:rPr lang="en-US" sz="1400" b="1" dirty="0">
                <a:solidFill>
                  <a:srgbClr val="616161"/>
                </a:solidFill>
              </a:rPr>
              <a:t>. 10:423-436. </a:t>
            </a:r>
            <a:r>
              <a:rPr lang="en-US" sz="1400" b="1" dirty="0" err="1">
                <a:solidFill>
                  <a:srgbClr val="616161"/>
                </a:solidFill>
              </a:rPr>
              <a:t>Tarnocai</a:t>
            </a:r>
            <a:r>
              <a:rPr lang="en-US" sz="1400" b="1" dirty="0">
                <a:solidFill>
                  <a:srgbClr val="616161"/>
                </a:solidFill>
              </a:rPr>
              <a:t> et al., 2009, </a:t>
            </a:r>
            <a:r>
              <a:rPr lang="en-US" sz="1400" b="1" i="1" dirty="0">
                <a:solidFill>
                  <a:srgbClr val="616161"/>
                </a:solidFill>
              </a:rPr>
              <a:t>Global </a:t>
            </a:r>
            <a:r>
              <a:rPr lang="en-US" sz="1400" b="1" i="1" dirty="0" err="1">
                <a:solidFill>
                  <a:srgbClr val="616161"/>
                </a:solidFill>
              </a:rPr>
              <a:t>Biogeochem</a:t>
            </a:r>
            <a:r>
              <a:rPr lang="en-US" sz="1400" b="1" i="1" dirty="0">
                <a:solidFill>
                  <a:srgbClr val="616161"/>
                </a:solidFill>
              </a:rPr>
              <a:t>. Cycles </a:t>
            </a:r>
            <a:r>
              <a:rPr lang="en-US" sz="1400" b="1" dirty="0">
                <a:solidFill>
                  <a:srgbClr val="616161"/>
                </a:solidFill>
              </a:rPr>
              <a:t>23:GB2023.</a:t>
            </a:r>
          </a:p>
        </p:txBody>
      </p:sp>
    </p:spTree>
    <p:extLst>
      <p:ext uri="{BB962C8B-B14F-4D97-AF65-F5344CB8AC3E}">
        <p14:creationId xmlns:p14="http://schemas.microsoft.com/office/powerpoint/2010/main" val="419930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56992" y="186847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 dirty="0" smtClean="0"/>
              <a:t>Collaborative links to NGEE Arctic</a:t>
            </a:r>
            <a:endParaRPr lang="en-US" altLang="en-US" sz="3200" b="1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46" y="911727"/>
            <a:ext cx="6871919" cy="2631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28" y="3429000"/>
            <a:ext cx="4505150" cy="300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32965" y="1237734"/>
            <a:ext cx="18401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Electrical resistivity </a:t>
            </a:r>
            <a:r>
              <a:rPr lang="en-US" sz="2000" b="1" dirty="0" smtClean="0"/>
              <a:t>tomography (ERT)</a:t>
            </a:r>
          </a:p>
        </p:txBody>
      </p:sp>
      <p:sp>
        <p:nvSpPr>
          <p:cNvPr id="4" name="Rectangle 3"/>
          <p:cNvSpPr/>
          <p:nvPr/>
        </p:nvSpPr>
        <p:spPr>
          <a:xfrm>
            <a:off x="5319886" y="3779651"/>
            <a:ext cx="3426157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2000" b="1" i="1" u="sng" dirty="0" smtClean="0">
                <a:solidFill>
                  <a:srgbClr val="1F497D"/>
                </a:solidFill>
              </a:rPr>
              <a:t>“Simple” ERT interpretation</a:t>
            </a:r>
          </a:p>
          <a:p>
            <a:pPr marL="457200" indent="-457200">
              <a:spcBef>
                <a:spcPts val="600"/>
              </a:spcBef>
            </a:pPr>
            <a:r>
              <a:rPr lang="en-US" sz="1600" b="1" dirty="0" smtClean="0"/>
              <a:t>Red = high </a:t>
            </a:r>
            <a:r>
              <a:rPr lang="en-US" sz="1600" b="1" dirty="0"/>
              <a:t>ice </a:t>
            </a:r>
            <a:r>
              <a:rPr lang="en-US" sz="1600" b="1" dirty="0" smtClean="0"/>
              <a:t>content (80</a:t>
            </a:r>
            <a:r>
              <a:rPr lang="en-US" sz="1600" b="1" dirty="0"/>
              <a:t>% ice in </a:t>
            </a:r>
            <a:r>
              <a:rPr lang="en-US" sz="1600" b="1" dirty="0" err="1"/>
              <a:t>ataxitic</a:t>
            </a:r>
            <a:r>
              <a:rPr lang="en-US" sz="1600" b="1" dirty="0"/>
              <a:t> </a:t>
            </a:r>
            <a:r>
              <a:rPr lang="en-US" sz="1600" b="1" dirty="0" smtClean="0"/>
              <a:t>structure</a:t>
            </a:r>
            <a:r>
              <a:rPr lang="en-US" sz="1600" b="1" dirty="0"/>
              <a:t> or </a:t>
            </a:r>
            <a:r>
              <a:rPr lang="en-US" sz="1600" b="1" dirty="0" smtClean="0"/>
              <a:t>ice-wedge)</a:t>
            </a:r>
          </a:p>
          <a:p>
            <a:pPr marL="457200" indent="-457200"/>
            <a:r>
              <a:rPr lang="en-US" sz="1600" b="1" dirty="0" smtClean="0"/>
              <a:t>Yellow = frozen but less ice</a:t>
            </a:r>
          </a:p>
          <a:p>
            <a:pPr marL="457200" indent="-457200"/>
            <a:r>
              <a:rPr lang="en-US" sz="1600" b="1" dirty="0" smtClean="0"/>
              <a:t>Blue = unfrozen water at surface or soft-frozen saline layer at depth</a:t>
            </a:r>
            <a:endParaRPr lang="en-US" sz="1600" b="1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3156857" y="1745565"/>
            <a:ext cx="54430" cy="3188010"/>
          </a:xfrm>
          <a:prstGeom prst="straightConnector1">
            <a:avLst/>
          </a:prstGeom>
          <a:noFill/>
          <a:ln w="57150" cap="flat" cmpd="sng" algn="ctr">
            <a:solidFill>
              <a:srgbClr val="8439BD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2242458" y="1835150"/>
            <a:ext cx="500742" cy="3555626"/>
          </a:xfrm>
          <a:prstGeom prst="straightConnector1">
            <a:avLst/>
          </a:prstGeom>
          <a:noFill/>
          <a:ln w="57150" cap="flat" cmpd="sng" algn="ctr">
            <a:solidFill>
              <a:srgbClr val="8439BD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1295400" y="1892300"/>
            <a:ext cx="1045029" cy="2549072"/>
          </a:xfrm>
          <a:prstGeom prst="straightConnector1">
            <a:avLst/>
          </a:prstGeom>
          <a:noFill/>
          <a:ln w="57150" cap="flat" cmpd="sng" algn="ctr">
            <a:solidFill>
              <a:srgbClr val="8439BD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17318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978472" y="816097"/>
            <a:ext cx="3521843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i="1" dirty="0" smtClean="0">
                <a:solidFill>
                  <a:srgbClr val="1F497D"/>
                </a:solidFill>
              </a:rPr>
              <a:t>Potential for up-scaling based on:</a:t>
            </a:r>
            <a:endParaRPr lang="en-US" sz="800" b="1" i="1" dirty="0" smtClean="0">
              <a:solidFill>
                <a:srgbClr val="1F497D"/>
              </a:solidFill>
            </a:endParaRPr>
          </a:p>
          <a:p>
            <a:pPr marL="228600" indent="-228600">
              <a:spcBef>
                <a:spcPts val="600"/>
              </a:spcBef>
              <a:buClr>
                <a:srgbClr val="1F497D"/>
              </a:buClr>
              <a:buFont typeface="Wingdings" panose="05000000000000000000" pitchFamily="2" charset="2"/>
              <a:buChar char="§"/>
              <a:defRPr/>
            </a:pPr>
            <a:r>
              <a:rPr lang="en-US" sz="2200" b="1" dirty="0" smtClean="0"/>
              <a:t>polygon-scale variation </a:t>
            </a:r>
            <a:br>
              <a:rPr lang="en-US" sz="2200" b="1" dirty="0" smtClean="0"/>
            </a:br>
            <a:r>
              <a:rPr lang="en-US" sz="2200" b="1" dirty="0" smtClean="0"/>
              <a:t>(i.e., trough vs. center)</a:t>
            </a:r>
          </a:p>
          <a:p>
            <a:pPr marL="228600" indent="-228600">
              <a:spcBef>
                <a:spcPts val="600"/>
              </a:spcBef>
              <a:buClr>
                <a:srgbClr val="1F497D"/>
              </a:buClr>
              <a:buFont typeface="Wingdings" panose="05000000000000000000" pitchFamily="2" charset="2"/>
              <a:buChar char="§"/>
              <a:defRPr/>
            </a:pPr>
            <a:r>
              <a:rPr lang="en-US" sz="2200" b="1" dirty="0" smtClean="0"/>
              <a:t>landscape-scale variation </a:t>
            </a:r>
            <a:br>
              <a:rPr lang="en-US" sz="2200" b="1" dirty="0" smtClean="0"/>
            </a:br>
            <a:r>
              <a:rPr lang="en-US" sz="2200" b="1" dirty="0" smtClean="0"/>
              <a:t>(i.e., by polygon type)</a:t>
            </a:r>
            <a:endParaRPr lang="en-US" sz="2200" b="1" dirty="0"/>
          </a:p>
        </p:txBody>
      </p:sp>
      <p:pic>
        <p:nvPicPr>
          <p:cNvPr id="2765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33" y="4026930"/>
            <a:ext cx="4319484" cy="2172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188" y="147316"/>
            <a:ext cx="8229600" cy="512441"/>
          </a:xfrm>
        </p:spPr>
        <p:txBody>
          <a:bodyPr/>
          <a:lstStyle/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Implications for up-scaling</a:t>
            </a:r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449" y="4023759"/>
            <a:ext cx="3963613" cy="2179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94352" y="3374382"/>
            <a:ext cx="19950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 err="1" smtClean="0">
                <a:solidFill>
                  <a:srgbClr val="616161"/>
                </a:solidFill>
              </a:rPr>
              <a:t>Lidar</a:t>
            </a:r>
            <a:r>
              <a:rPr lang="en-US" sz="1600" b="1" dirty="0" smtClean="0">
                <a:solidFill>
                  <a:srgbClr val="616161"/>
                </a:solidFill>
              </a:rPr>
              <a:t> DEM</a:t>
            </a:r>
          </a:p>
          <a:p>
            <a:pPr algn="r"/>
            <a:r>
              <a:rPr lang="en-US" sz="1600" b="1" dirty="0" smtClean="0">
                <a:solidFill>
                  <a:srgbClr val="616161"/>
                </a:solidFill>
              </a:rPr>
              <a:t>(Source: NGEE Arctic)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58"/>
          <a:stretch/>
        </p:blipFill>
        <p:spPr bwMode="auto">
          <a:xfrm rot="5400000">
            <a:off x="1120755" y="901046"/>
            <a:ext cx="2701556" cy="2743200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65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2325" y="3173081"/>
            <a:ext cx="4432875" cy="3129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  <a:buClr>
                <a:srgbClr val="1F497D"/>
              </a:buClr>
              <a:defRPr/>
            </a:pPr>
            <a:r>
              <a:rPr lang="en-US" sz="2400" b="1" i="1" dirty="0" smtClean="0">
                <a:solidFill>
                  <a:srgbClr val="1F497D"/>
                </a:solidFill>
              </a:rPr>
              <a:t>Even if total C stocks appear uniform across center</a:t>
            </a:r>
          </a:p>
          <a:p>
            <a:pPr marL="342900" indent="-342900">
              <a:spcBef>
                <a:spcPts val="600"/>
              </a:spcBef>
              <a:buClr>
                <a:srgbClr val="1F497D"/>
              </a:buClr>
              <a:buFont typeface="Wingdings" panose="05000000000000000000" pitchFamily="2" charset="2"/>
              <a:buChar char="§"/>
              <a:defRPr/>
            </a:pPr>
            <a:r>
              <a:rPr lang="en-US" sz="2200" b="1" dirty="0" smtClean="0"/>
              <a:t>“Blind” coring without sufficient replication could lead to gross over- or under-estimation</a:t>
            </a:r>
          </a:p>
          <a:p>
            <a:pPr>
              <a:spcBef>
                <a:spcPts val="600"/>
              </a:spcBef>
              <a:buClr>
                <a:srgbClr val="1F497D"/>
              </a:buClr>
              <a:defRPr/>
            </a:pPr>
            <a:r>
              <a:rPr lang="en-US" sz="2400" b="1" i="1" dirty="0">
                <a:solidFill>
                  <a:srgbClr val="1F497D"/>
                </a:solidFill>
              </a:rPr>
              <a:t>Results will address:</a:t>
            </a:r>
          </a:p>
          <a:p>
            <a:pPr marL="342900" indent="-342900">
              <a:spcBef>
                <a:spcPts val="600"/>
              </a:spcBef>
              <a:buClr>
                <a:srgbClr val="1F497D"/>
              </a:buClr>
              <a:buFont typeface="Wingdings" panose="05000000000000000000" pitchFamily="2" charset="2"/>
              <a:buChar char="§"/>
              <a:defRPr/>
            </a:pPr>
            <a:r>
              <a:rPr lang="en-US" sz="2200" b="1" dirty="0" smtClean="0"/>
              <a:t>How many samples are needed?</a:t>
            </a:r>
          </a:p>
          <a:p>
            <a:pPr marL="342900" indent="-342900">
              <a:spcBef>
                <a:spcPts val="600"/>
              </a:spcBef>
              <a:buClr>
                <a:srgbClr val="1F497D"/>
              </a:buClr>
              <a:buFont typeface="Wingdings" panose="05000000000000000000" pitchFamily="2" charset="2"/>
              <a:buChar char="§"/>
              <a:defRPr/>
            </a:pPr>
            <a:r>
              <a:rPr lang="en-US" sz="2200" b="1" dirty="0" smtClean="0"/>
              <a:t>What are the uncertainties?</a:t>
            </a:r>
            <a:endParaRPr lang="en-US" sz="2200" b="1" dirty="0"/>
          </a:p>
        </p:txBody>
      </p:sp>
      <p:pic>
        <p:nvPicPr>
          <p:cNvPr id="2765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25" y="852392"/>
            <a:ext cx="4229675" cy="212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188" y="147316"/>
            <a:ext cx="5041723" cy="512441"/>
          </a:xfrm>
        </p:spPr>
        <p:txBody>
          <a:bodyPr/>
          <a:lstStyle/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Implications for sampling</a:t>
            </a:r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429" y="1218122"/>
            <a:ext cx="3780392" cy="5040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6223883" y="350036"/>
            <a:ext cx="1236133" cy="1004711"/>
            <a:chOff x="6223883" y="350036"/>
            <a:chExt cx="1236133" cy="1004711"/>
          </a:xfrm>
        </p:grpSpPr>
        <p:cxnSp>
          <p:nvCxnSpPr>
            <p:cNvPr id="5" name="Straight Arrow Connector 4"/>
            <p:cNvCxnSpPr/>
            <p:nvPr/>
          </p:nvCxnSpPr>
          <p:spPr bwMode="auto">
            <a:xfrm>
              <a:off x="6223883" y="350036"/>
              <a:ext cx="0" cy="1004711"/>
            </a:xfrm>
            <a:prstGeom prst="straightConnector1">
              <a:avLst/>
            </a:prstGeom>
            <a:noFill/>
            <a:ln w="7620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>
              <a:off x="7460016" y="350036"/>
              <a:ext cx="0" cy="1004711"/>
            </a:xfrm>
            <a:prstGeom prst="straightConnector1">
              <a:avLst/>
            </a:prstGeom>
            <a:noFill/>
            <a:ln w="7620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6429048" y="448681"/>
              <a:ext cx="825803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FF0066"/>
                  </a:solidFill>
                </a:rPr>
                <a:t>vs.</a:t>
              </a:r>
              <a:endParaRPr lang="en-US" sz="4400" b="1" dirty="0">
                <a:solidFill>
                  <a:srgbClr val="FF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51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321113" y="601198"/>
            <a:ext cx="4278574" cy="405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/>
            <a:r>
              <a:rPr lang="en-US" sz="1600" b="1" dirty="0" err="1" smtClean="0"/>
              <a:t>Yedoma</a:t>
            </a:r>
            <a:r>
              <a:rPr lang="en-US" sz="1600" b="1" dirty="0" smtClean="0"/>
              <a:t> Campaign, </a:t>
            </a:r>
            <a:r>
              <a:rPr lang="en-US" sz="1600" dirty="0" smtClean="0"/>
              <a:t>March 14-21, 2014, ANL, UAF collaborators, A. </a:t>
            </a:r>
            <a:r>
              <a:rPr lang="en-US" sz="1600" dirty="0" err="1" smtClean="0"/>
              <a:t>Khodolov</a:t>
            </a:r>
            <a:r>
              <a:rPr lang="en-US" sz="1600" dirty="0" smtClean="0"/>
              <a:t> and V. </a:t>
            </a:r>
            <a:r>
              <a:rPr lang="en-US" sz="1600" dirty="0" err="1" smtClean="0"/>
              <a:t>Romanovsky</a:t>
            </a:r>
            <a:r>
              <a:rPr lang="en-US" sz="1600" dirty="0" smtClean="0"/>
              <a:t>, and UF collaborators T. </a:t>
            </a:r>
            <a:r>
              <a:rPr lang="en-US" sz="1600" dirty="0" err="1" smtClean="0"/>
              <a:t>Schuur</a:t>
            </a:r>
            <a:r>
              <a:rPr lang="en-US" sz="1600" dirty="0" smtClean="0"/>
              <a:t>, and J. Hutchings</a:t>
            </a:r>
          </a:p>
          <a:p>
            <a:pPr marL="233363" indent="-233363"/>
            <a:r>
              <a:rPr lang="en-US" sz="1600" b="1" dirty="0" smtClean="0"/>
              <a:t>Two cores: </a:t>
            </a:r>
            <a:r>
              <a:rPr lang="en-US" sz="1600" dirty="0" smtClean="0"/>
              <a:t>Core 1: Fairbanks area = 9 m depth, and Core 2: mile 11 Dalton Hwy = 11 m depth. Total of 150 samples.</a:t>
            </a:r>
          </a:p>
          <a:p>
            <a:pPr marL="633413" lvl="1" indent="-233363"/>
            <a:r>
              <a:rPr lang="en-US" sz="1400" dirty="0" smtClean="0"/>
              <a:t>Silt with organic inclusions and lenticular, </a:t>
            </a:r>
            <a:r>
              <a:rPr lang="en-US" sz="1400" dirty="0" err="1" smtClean="0"/>
              <a:t>microlenticular</a:t>
            </a:r>
            <a:r>
              <a:rPr lang="en-US" sz="1400" dirty="0" smtClean="0"/>
              <a:t> and porous ice </a:t>
            </a:r>
            <a:r>
              <a:rPr lang="en-US" sz="1400" dirty="0" err="1" smtClean="0"/>
              <a:t>cryostructures</a:t>
            </a:r>
            <a:endParaRPr lang="en-US" sz="1400" dirty="0"/>
          </a:p>
          <a:p>
            <a:pPr marL="633413" lvl="1" indent="-233363"/>
            <a:r>
              <a:rPr lang="en-US" sz="1400" dirty="0" smtClean="0"/>
              <a:t>Ice wedge with silt and organic intrusions</a:t>
            </a:r>
            <a:endParaRPr lang="en-US" sz="1200" dirty="0" smtClean="0"/>
          </a:p>
          <a:p>
            <a:pPr marL="233363" indent="-233363"/>
            <a:r>
              <a:rPr lang="en-US" sz="1600" b="1" dirty="0" smtClean="0"/>
              <a:t>On-going analysis:</a:t>
            </a:r>
          </a:p>
          <a:p>
            <a:pPr marL="633413" lvl="1" indent="-233363"/>
            <a:r>
              <a:rPr lang="en-US" sz="1400" dirty="0" smtClean="0"/>
              <a:t>Interpretation of </a:t>
            </a:r>
            <a:r>
              <a:rPr lang="en-US" sz="1400" dirty="0" err="1" smtClean="0"/>
              <a:t>yedoma</a:t>
            </a:r>
            <a:r>
              <a:rPr lang="en-US" sz="1400" dirty="0" smtClean="0"/>
              <a:t> </a:t>
            </a:r>
            <a:r>
              <a:rPr lang="en-US" sz="1400" dirty="0" err="1" smtClean="0"/>
              <a:t>cryostratigraphy</a:t>
            </a:r>
            <a:r>
              <a:rPr lang="en-US" sz="1400" dirty="0" smtClean="0"/>
              <a:t>, bulk density, ice content, texture, thermal conductivity, elemental C &amp; N, 13C, </a:t>
            </a:r>
            <a:r>
              <a:rPr lang="en-US" sz="1400" dirty="0" err="1" smtClean="0"/>
              <a:t>MidIR</a:t>
            </a:r>
            <a:r>
              <a:rPr lang="en-US" sz="1400" dirty="0"/>
              <a:t>, </a:t>
            </a:r>
            <a:r>
              <a:rPr lang="en-US" sz="1400" dirty="0" smtClean="0"/>
              <a:t>biomarkers, PLFA’s, DNA</a:t>
            </a:r>
          </a:p>
          <a:p>
            <a:pPr marL="633413" lvl="1" indent="-233363"/>
            <a:endParaRPr lang="en-US" sz="1400" dirty="0" smtClean="0">
              <a:solidFill>
                <a:srgbClr val="080808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21113" y="90153"/>
            <a:ext cx="8579922" cy="592137"/>
          </a:xfrm>
        </p:spPr>
        <p:txBody>
          <a:bodyPr/>
          <a:lstStyle/>
          <a:p>
            <a:r>
              <a:rPr lang="en-US" dirty="0" err="1" smtClean="0"/>
              <a:t>Yedoma</a:t>
            </a:r>
            <a:r>
              <a:rPr lang="en-US" dirty="0" smtClean="0"/>
              <a:t> sampling, March 2014</a:t>
            </a:r>
            <a:endParaRPr lang="en-US" dirty="0"/>
          </a:p>
        </p:txBody>
      </p:sp>
      <p:pic>
        <p:nvPicPr>
          <p:cNvPr id="9" name="Picture 8" descr="cur yedoma profi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7783" y="665970"/>
            <a:ext cx="2666998" cy="38268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99687" y="495329"/>
            <a:ext cx="28023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Itkillik</a:t>
            </a:r>
            <a:r>
              <a:rPr lang="en-US" sz="1000" dirty="0" smtClean="0"/>
              <a:t> </a:t>
            </a:r>
            <a:r>
              <a:rPr lang="en-US" sz="1000" dirty="0" err="1" smtClean="0"/>
              <a:t>yedoma</a:t>
            </a:r>
            <a:r>
              <a:rPr lang="en-US" sz="1000" dirty="0" smtClean="0"/>
              <a:t> exposure in </a:t>
            </a:r>
            <a:r>
              <a:rPr lang="en-US" sz="1000" dirty="0" err="1" smtClean="0"/>
              <a:t>Kanevskiy</a:t>
            </a:r>
            <a:r>
              <a:rPr lang="en-US" sz="1000" dirty="0" smtClean="0"/>
              <a:t> et al., (2011)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5321289" y="2975570"/>
            <a:ext cx="1024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Ice wedge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4888502" y="1531985"/>
            <a:ext cx="10563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Sediments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4299544" y="3108768"/>
            <a:ext cx="219694" cy="169821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426" y="4648698"/>
            <a:ext cx="2392326" cy="17942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872" y="3178303"/>
            <a:ext cx="1711245" cy="128343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710" y="4634361"/>
            <a:ext cx="2392325" cy="17942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87" y="4641962"/>
            <a:ext cx="2392326" cy="179424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946" y="581261"/>
            <a:ext cx="1701098" cy="12758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157" y="1649686"/>
            <a:ext cx="1546043" cy="115953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305" y="4641962"/>
            <a:ext cx="2391172" cy="1793379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 bwMode="auto">
          <a:xfrm flipV="1">
            <a:off x="5628080" y="1135055"/>
            <a:ext cx="1895188" cy="106972"/>
          </a:xfrm>
          <a:prstGeom prst="straightConnector1">
            <a:avLst/>
          </a:prstGeom>
          <a:noFill/>
          <a:ln w="57150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/>
          <p:cNvCxnSpPr>
            <a:endCxn id="17" idx="1"/>
          </p:cNvCxnSpPr>
          <p:nvPr/>
        </p:nvCxnSpPr>
        <p:spPr bwMode="auto">
          <a:xfrm>
            <a:off x="5585969" y="1940657"/>
            <a:ext cx="1895188" cy="288795"/>
          </a:xfrm>
          <a:prstGeom prst="straightConnector1">
            <a:avLst/>
          </a:prstGeom>
          <a:noFill/>
          <a:ln w="57150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6000872" y="2742454"/>
            <a:ext cx="1681986" cy="732627"/>
          </a:xfrm>
          <a:prstGeom prst="straightConnector1">
            <a:avLst/>
          </a:prstGeom>
          <a:noFill/>
          <a:ln w="57150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2" name="TextBox 31"/>
          <p:cNvSpPr txBox="1"/>
          <p:nvPr/>
        </p:nvSpPr>
        <p:spPr>
          <a:xfrm rot="16200000">
            <a:off x="4349593" y="3009025"/>
            <a:ext cx="1024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Ice wedge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51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6" grpId="0"/>
      <p:bldP spid="3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98438"/>
            <a:ext cx="8915400" cy="628876"/>
          </a:xfrm>
        </p:spPr>
        <p:txBody>
          <a:bodyPr/>
          <a:lstStyle/>
          <a:p>
            <a:r>
              <a:rPr lang="en-US" dirty="0" smtClean="0"/>
              <a:t>Building the </a:t>
            </a:r>
            <a:r>
              <a:rPr lang="en-US" dirty="0" err="1" smtClean="0"/>
              <a:t>MidIR</a:t>
            </a:r>
            <a:r>
              <a:rPr lang="en-US" dirty="0" smtClean="0"/>
              <a:t> database &amp; exploring interpretations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9519" y="936171"/>
            <a:ext cx="8229600" cy="5606143"/>
          </a:xfrm>
        </p:spPr>
        <p:txBody>
          <a:bodyPr/>
          <a:lstStyle/>
          <a:p>
            <a:r>
              <a:rPr lang="en-US" sz="2000" b="1" dirty="0" smtClean="0">
                <a:solidFill>
                  <a:srgbClr val="1F497D"/>
                </a:solidFill>
              </a:rPr>
              <a:t>Samples in hand (besides our own samples)</a:t>
            </a:r>
          </a:p>
          <a:p>
            <a:pPr lvl="1"/>
            <a:r>
              <a:rPr lang="en-US" sz="1800" b="1" dirty="0" smtClean="0"/>
              <a:t>Latitudinal gradient across Alaska (Ping &amp; </a:t>
            </a:r>
            <a:r>
              <a:rPr lang="en-US" sz="1800" b="1" dirty="0" err="1" smtClean="0"/>
              <a:t>Michaelson</a:t>
            </a:r>
            <a:r>
              <a:rPr lang="en-US" sz="1800" b="1" dirty="0" smtClean="0"/>
              <a:t>:  119 samples)</a:t>
            </a:r>
          </a:p>
          <a:p>
            <a:pPr lvl="1"/>
            <a:r>
              <a:rPr lang="en-US" sz="1800" b="1" dirty="0" smtClean="0"/>
              <a:t>Siberia, Greenland, Canada (</a:t>
            </a:r>
            <a:r>
              <a:rPr lang="en-US" sz="1800" b="1" dirty="0" err="1" smtClean="0"/>
              <a:t>Hugelius</a:t>
            </a:r>
            <a:r>
              <a:rPr lang="en-US" sz="1800" b="1" dirty="0" smtClean="0"/>
              <a:t>, </a:t>
            </a:r>
            <a:r>
              <a:rPr lang="en-US" sz="1800" b="1" dirty="0" err="1" smtClean="0"/>
              <a:t>Kuhry</a:t>
            </a:r>
            <a:r>
              <a:rPr lang="en-US" sz="1800" b="1" dirty="0" smtClean="0"/>
              <a:t>, &amp; </a:t>
            </a:r>
            <a:r>
              <a:rPr lang="en-US" sz="1800" b="1" dirty="0" err="1" smtClean="0"/>
              <a:t>Palmtag</a:t>
            </a:r>
            <a:r>
              <a:rPr lang="en-US" sz="1800" b="1" dirty="0" smtClean="0"/>
              <a:t>:  400 samples)</a:t>
            </a:r>
          </a:p>
          <a:p>
            <a:endParaRPr lang="en-US" sz="2000" b="1" dirty="0" smtClean="0">
              <a:solidFill>
                <a:srgbClr val="1F497D"/>
              </a:solidFill>
            </a:endParaRPr>
          </a:p>
          <a:p>
            <a:r>
              <a:rPr lang="en-US" sz="2000" b="1" dirty="0" smtClean="0">
                <a:solidFill>
                  <a:srgbClr val="1F497D"/>
                </a:solidFill>
              </a:rPr>
              <a:t>Samples promised or “under discussion”</a:t>
            </a:r>
          </a:p>
          <a:p>
            <a:pPr lvl="1"/>
            <a:r>
              <a:rPr lang="en-US" sz="1800" b="1" dirty="0" smtClean="0"/>
              <a:t>Siberia incubations (Richter:  ~100)</a:t>
            </a:r>
          </a:p>
          <a:p>
            <a:pPr lvl="1"/>
            <a:r>
              <a:rPr lang="en-US" sz="1800" b="1" dirty="0" smtClean="0"/>
              <a:t>Alaska long-term incubations (</a:t>
            </a:r>
            <a:r>
              <a:rPr lang="en-US" sz="1800" b="1" dirty="0" err="1" smtClean="0"/>
              <a:t>Schuur</a:t>
            </a:r>
            <a:r>
              <a:rPr lang="en-US" sz="1800" b="1" dirty="0" smtClean="0"/>
              <a:t>:  ~100)</a:t>
            </a:r>
          </a:p>
          <a:p>
            <a:pPr lvl="1"/>
            <a:r>
              <a:rPr lang="en-US" sz="1800" b="1" dirty="0"/>
              <a:t>Alaska and possibly other locations (NRCS:  potentially hundreds)</a:t>
            </a:r>
          </a:p>
          <a:p>
            <a:pPr lvl="1"/>
            <a:r>
              <a:rPr lang="en-US" sz="1800" b="1" dirty="0" smtClean="0"/>
              <a:t>Alaska</a:t>
            </a:r>
            <a:r>
              <a:rPr lang="en-US" sz="1800" b="1" dirty="0"/>
              <a:t>, Canada, Svalbard, Russia, and </a:t>
            </a:r>
            <a:r>
              <a:rPr lang="en-US" sz="1800" b="1" dirty="0" smtClean="0"/>
              <a:t>Norway (KOPRI)</a:t>
            </a:r>
          </a:p>
          <a:p>
            <a:pPr lvl="1"/>
            <a:r>
              <a:rPr lang="en-US" sz="1800" b="1" dirty="0" smtClean="0"/>
              <a:t>More casual discussions with others</a:t>
            </a:r>
            <a:endParaRPr lang="en-US" sz="2000" b="1" dirty="0" smtClean="0"/>
          </a:p>
          <a:p>
            <a:endParaRPr lang="en-US" sz="2000" b="1" dirty="0" smtClean="0"/>
          </a:p>
          <a:p>
            <a:r>
              <a:rPr lang="en-US" sz="2000" b="1" dirty="0" smtClean="0">
                <a:solidFill>
                  <a:srgbClr val="1F497D"/>
                </a:solidFill>
              </a:rPr>
              <a:t>Exploring interpretations</a:t>
            </a:r>
          </a:p>
          <a:p>
            <a:pPr lvl="1"/>
            <a:r>
              <a:rPr lang="en-US" sz="1800" b="1" dirty="0" smtClean="0"/>
              <a:t>Landscape</a:t>
            </a:r>
          </a:p>
          <a:p>
            <a:pPr lvl="1"/>
            <a:r>
              <a:rPr lang="en-US" sz="1800" b="1" dirty="0" smtClean="0"/>
              <a:t>Incubations</a:t>
            </a:r>
          </a:p>
          <a:p>
            <a:pPr lvl="1"/>
            <a:r>
              <a:rPr lang="en-US" sz="1800" b="1" dirty="0" smtClean="0"/>
              <a:t>Conventional indicators (fractions)</a:t>
            </a:r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5896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178221"/>
            <a:ext cx="8397433" cy="1357392"/>
          </a:xfrm>
        </p:spPr>
        <p:txBody>
          <a:bodyPr/>
          <a:lstStyle/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</a:t>
            </a:r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MidIR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analyses of latitudinal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gradient of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Alaskan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soils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including multiple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depths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018" y="1535613"/>
            <a:ext cx="5312779" cy="48842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4969122" y="2483648"/>
            <a:ext cx="2346079" cy="646986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119 samples; 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 = 0.2–50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97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82" y="147316"/>
            <a:ext cx="8976617" cy="1253220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Ratios of characteristic bands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Calibri"/>
                <a:cs typeface="Arial" panose="020B0604020202020204" pitchFamily="34" charset="0"/>
              </a:rPr>
              <a:t>—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 means for comparing spectra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evaluating soil quality differences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383" y="3712074"/>
            <a:ext cx="8809233" cy="404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700"/>
              </a:lnSpc>
            </a:pPr>
            <a:endParaRPr lang="en-US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62" y="1181287"/>
            <a:ext cx="5318390" cy="27315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12017" y="1289953"/>
            <a:ext cx="2569146" cy="2139047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i="1" u="sng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Spectra sample key</a:t>
            </a:r>
            <a:endParaRPr lang="en-US" sz="1400" b="1" i="1" u="sng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3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 </a:t>
            </a:r>
            <a:r>
              <a:rPr lang="en-US" sz="13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spruce, organic soil (44% C, 0-14 cm)</a:t>
            </a:r>
          </a:p>
          <a:p>
            <a:pPr>
              <a:spcAft>
                <a:spcPts val="600"/>
              </a:spcAft>
            </a:pPr>
            <a:r>
              <a:rPr lang="en-US" sz="13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Moist non-acidic tundra, </a:t>
            </a:r>
            <a:r>
              <a:rPr lang="en-US" sz="13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cryoturbated</a:t>
            </a:r>
            <a:r>
              <a:rPr lang="en-US" sz="13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organic soil (15% C, permafrost, 60-80 cm)</a:t>
            </a:r>
          </a:p>
          <a:p>
            <a:r>
              <a:rPr lang="en-US" sz="13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Moist </a:t>
            </a:r>
            <a:r>
              <a:rPr lang="en-US" sz="13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non-acidic tundra, </a:t>
            </a:r>
            <a:r>
              <a:rPr lang="en-US" sz="13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cryoturbated</a:t>
            </a:r>
            <a:r>
              <a:rPr lang="en-US" sz="13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mineral soil </a:t>
            </a:r>
            <a:r>
              <a:rPr lang="en-US" sz="13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3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3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 C, permafrost, 60-80 cm</a:t>
            </a:r>
            <a:r>
              <a:rPr lang="en-US" sz="13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3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714" y="3785827"/>
            <a:ext cx="4990247" cy="295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35429" y="4763970"/>
            <a:ext cx="3242357" cy="113107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 and the HU indices expected to be higher when SOM is more degraded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20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476" y="1291329"/>
            <a:ext cx="5868343" cy="422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154" y="205188"/>
            <a:ext cx="6418162" cy="928812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 components analysis of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 ratios for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latitudinal gradient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49573" y="1818531"/>
            <a:ext cx="2556456" cy="3220938"/>
          </a:xfrm>
        </p:spPr>
        <p:txBody>
          <a:bodyPr/>
          <a:lstStyle/>
          <a:p>
            <a:pPr marL="231775" indent="-231775">
              <a:spcBef>
                <a:spcPts val="300"/>
              </a:spcBef>
            </a:pPr>
            <a:r>
              <a:rPr lang="en-US" b="1" dirty="0"/>
              <a:t>Soils associated with different land covers are scattered in coordinate </a:t>
            </a:r>
            <a:r>
              <a:rPr lang="en-US" b="1" dirty="0" smtClean="0"/>
              <a:t>space </a:t>
            </a:r>
          </a:p>
          <a:p>
            <a:pPr marL="231775" indent="-231775">
              <a:spcBef>
                <a:spcPts val="300"/>
              </a:spcBef>
            </a:pPr>
            <a:endParaRPr lang="en-US" b="1" dirty="0" smtClean="0"/>
          </a:p>
          <a:p>
            <a:pPr marL="231775" indent="-231775">
              <a:spcBef>
                <a:spcPts val="300"/>
              </a:spcBef>
            </a:pPr>
            <a:r>
              <a:rPr lang="en-US" b="1" dirty="0" smtClean="0"/>
              <a:t>Suggests band </a:t>
            </a:r>
            <a:r>
              <a:rPr lang="en-US" b="1" dirty="0"/>
              <a:t>ratios might serve as robust indicators across different ecosystems </a:t>
            </a:r>
            <a:r>
              <a:rPr lang="en-US" b="1" dirty="0" smtClean="0"/>
              <a:t>&amp; plant </a:t>
            </a:r>
            <a:r>
              <a:rPr lang="en-US" b="1" dirty="0"/>
              <a:t>litter </a:t>
            </a:r>
            <a:r>
              <a:rPr lang="en-US" b="1" dirty="0" smtClean="0"/>
              <a:t>sources </a:t>
            </a:r>
          </a:p>
          <a:p>
            <a:pPr marL="231775" indent="-231775">
              <a:spcBef>
                <a:spcPts val="300"/>
              </a:spcBef>
            </a:pPr>
            <a:endParaRPr lang="en-US" b="1" dirty="0"/>
          </a:p>
          <a:p>
            <a:pPr marL="231775" indent="-231775">
              <a:spcBef>
                <a:spcPts val="300"/>
              </a:spcBef>
            </a:pPr>
            <a:endParaRPr lang="en-US" b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1593" y="255753"/>
            <a:ext cx="1383200" cy="12716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412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476" y="1291329"/>
            <a:ext cx="5868343" cy="422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154" y="205188"/>
            <a:ext cx="6418162" cy="928812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 components analysis of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 band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ratios for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latitudinal gradient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37216" y="1566885"/>
            <a:ext cx="2556456" cy="3949137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b="1" dirty="0"/>
              <a:t>PC Axis 1 correlates strongly with the general O-M band ratio, soil organic C, total N, &amp; </a:t>
            </a:r>
            <a:r>
              <a:rPr lang="en-US" b="1" dirty="0" err="1"/>
              <a:t>cation</a:t>
            </a:r>
            <a:r>
              <a:rPr lang="en-US" b="1" dirty="0"/>
              <a:t> exchange capacity </a:t>
            </a:r>
          </a:p>
          <a:p>
            <a:pPr>
              <a:spcBef>
                <a:spcPts val="300"/>
              </a:spcBef>
            </a:pPr>
            <a:endParaRPr lang="en-US" b="1" dirty="0" smtClean="0"/>
          </a:p>
          <a:p>
            <a:pPr>
              <a:spcBef>
                <a:spcPts val="300"/>
              </a:spcBef>
            </a:pPr>
            <a:r>
              <a:rPr lang="en-US" b="1" dirty="0" smtClean="0"/>
              <a:t>Soils </a:t>
            </a:r>
            <a:r>
              <a:rPr lang="en-US" b="1" dirty="0"/>
              <a:t>with negative PC axis 1 values </a:t>
            </a:r>
            <a:r>
              <a:rPr lang="en-US" b="1" dirty="0" smtClean="0"/>
              <a:t>have &lt;</a:t>
            </a:r>
            <a:r>
              <a:rPr lang="en-US" b="1" dirty="0"/>
              <a:t>15% </a:t>
            </a:r>
            <a:r>
              <a:rPr lang="en-US" b="1" dirty="0" smtClean="0"/>
              <a:t>SOC and often have a higher </a:t>
            </a:r>
            <a:r>
              <a:rPr lang="en-US" b="1" dirty="0"/>
              <a:t>CI (indicating </a:t>
            </a:r>
            <a:r>
              <a:rPr lang="en-US" b="1" dirty="0" smtClean="0"/>
              <a:t>a “more decomposed” state)</a:t>
            </a:r>
            <a:endParaRPr lang="en-US" b="1" dirty="0"/>
          </a:p>
          <a:p>
            <a:pPr>
              <a:spcBef>
                <a:spcPts val="300"/>
              </a:spcBef>
            </a:pP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1593" y="255753"/>
            <a:ext cx="1383200" cy="12716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3715815" y="5472478"/>
            <a:ext cx="3741705" cy="679439"/>
            <a:chOff x="3715815" y="5472478"/>
            <a:chExt cx="3741705" cy="679439"/>
          </a:xfrm>
        </p:grpSpPr>
        <p:cxnSp>
          <p:nvCxnSpPr>
            <p:cNvPr id="7" name="Straight Arrow Connector 6"/>
            <p:cNvCxnSpPr/>
            <p:nvPr/>
          </p:nvCxnSpPr>
          <p:spPr bwMode="auto">
            <a:xfrm>
              <a:off x="3770356" y="5682343"/>
              <a:ext cx="3687164" cy="0"/>
            </a:xfrm>
            <a:prstGeom prst="straightConnector1">
              <a:avLst/>
            </a:prstGeom>
            <a:noFill/>
            <a:ln w="76200" cap="flat" cmpd="sng" algn="ctr">
              <a:solidFill>
                <a:schemeClr val="accent4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4735285" y="5472478"/>
              <a:ext cx="0" cy="438464"/>
            </a:xfrm>
            <a:prstGeom prst="line">
              <a:avLst/>
            </a:prstGeom>
            <a:noFill/>
            <a:ln w="762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4822364" y="5813363"/>
              <a:ext cx="1037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4">
                      <a:lumMod val="75000"/>
                    </a:schemeClr>
                  </a:solidFill>
                </a:rPr>
                <a:t>&gt;15% SOC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715815" y="5813363"/>
              <a:ext cx="10839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4">
                      <a:lumMod val="75000"/>
                    </a:schemeClr>
                  </a:solidFill>
                </a:rPr>
                <a:t>&lt;15</a:t>
              </a:r>
              <a:r>
                <a:rPr lang="en-US" sz="1600" b="1" dirty="0">
                  <a:solidFill>
                    <a:schemeClr val="accent4">
                      <a:lumMod val="75000"/>
                    </a:schemeClr>
                  </a:solidFill>
                </a:rPr>
                <a:t>% </a:t>
              </a:r>
              <a:r>
                <a:rPr lang="en-US" sz="1600" b="1" dirty="0" smtClean="0">
                  <a:solidFill>
                    <a:schemeClr val="accent4">
                      <a:lumMod val="75000"/>
                    </a:schemeClr>
                  </a:solidFill>
                </a:rPr>
                <a:t>SOC </a:t>
              </a:r>
              <a:endParaRPr lang="en-US" sz="16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13" name="Rounded Rectangle 12"/>
          <p:cNvSpPr/>
          <p:nvPr/>
        </p:nvSpPr>
        <p:spPr bwMode="auto">
          <a:xfrm>
            <a:off x="4916553" y="2982685"/>
            <a:ext cx="1549562" cy="664029"/>
          </a:xfrm>
          <a:prstGeom prst="roundRect">
            <a:avLst>
              <a:gd name="adj" fmla="val 49454"/>
            </a:avLst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13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476" y="1291329"/>
            <a:ext cx="5868343" cy="422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154" y="205188"/>
            <a:ext cx="6418162" cy="928812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 components analysis of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 band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ratios for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latitudinal gradient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14066" y="1527372"/>
            <a:ext cx="2762409" cy="465836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b="1" dirty="0" smtClean="0"/>
              <a:t>Strongest </a:t>
            </a:r>
            <a:r>
              <a:rPr lang="en-US" b="1" dirty="0"/>
              <a:t>correlations with PC Axis 2 were for HU1 (negative) and CI (positive) </a:t>
            </a:r>
            <a:endParaRPr lang="en-US" b="1" dirty="0" smtClean="0"/>
          </a:p>
          <a:p>
            <a:pPr>
              <a:spcBef>
                <a:spcPts val="300"/>
              </a:spcBef>
            </a:pPr>
            <a:endParaRPr lang="en-US" b="1" dirty="0"/>
          </a:p>
          <a:p>
            <a:pPr>
              <a:spcBef>
                <a:spcPts val="300"/>
              </a:spcBef>
            </a:pPr>
            <a:r>
              <a:rPr lang="en-US" b="1" dirty="0" smtClean="0"/>
              <a:t>Suggests </a:t>
            </a:r>
            <a:r>
              <a:rPr lang="en-US" b="1" dirty="0"/>
              <a:t>this axis </a:t>
            </a:r>
            <a:r>
              <a:rPr lang="en-US" b="1" dirty="0" smtClean="0"/>
              <a:t>is related </a:t>
            </a:r>
            <a:r>
              <a:rPr lang="en-US" b="1" dirty="0"/>
              <a:t>to differences in </a:t>
            </a:r>
            <a:r>
              <a:rPr lang="en-US" b="1" dirty="0" smtClean="0"/>
              <a:t>soil C </a:t>
            </a:r>
            <a:r>
              <a:rPr lang="en-US" b="1" dirty="0"/>
              <a:t>chemistry (polysaccharides</a:t>
            </a:r>
            <a:r>
              <a:rPr lang="en-US" b="1" dirty="0" smtClean="0"/>
              <a:t>, aromatic</a:t>
            </a:r>
            <a:r>
              <a:rPr lang="en-US" b="1" dirty="0"/>
              <a:t>, </a:t>
            </a:r>
            <a:r>
              <a:rPr lang="en-US" b="1" dirty="0" smtClean="0"/>
              <a:t>aliphatic)</a:t>
            </a:r>
          </a:p>
          <a:p>
            <a:pPr>
              <a:spcBef>
                <a:spcPts val="300"/>
              </a:spcBef>
            </a:pPr>
            <a:endParaRPr lang="en-US" b="1" dirty="0" smtClean="0"/>
          </a:p>
          <a:p>
            <a:pPr>
              <a:spcBef>
                <a:spcPts val="300"/>
              </a:spcBef>
            </a:pPr>
            <a:r>
              <a:rPr lang="en-US" b="1" dirty="0" smtClean="0"/>
              <a:t>Do CI </a:t>
            </a:r>
            <a:r>
              <a:rPr lang="en-US" b="1" dirty="0"/>
              <a:t>and HU1 </a:t>
            </a:r>
            <a:r>
              <a:rPr lang="en-US" b="1" dirty="0" smtClean="0"/>
              <a:t>target/separate </a:t>
            </a:r>
            <a:r>
              <a:rPr lang="en-US" b="1" dirty="0"/>
              <a:t>different organic matter </a:t>
            </a:r>
            <a:r>
              <a:rPr lang="en-US" b="1" dirty="0" smtClean="0"/>
              <a:t>qualities?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1593" y="255753"/>
            <a:ext cx="1383200" cy="12716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Down Arrow 2"/>
          <p:cNvSpPr/>
          <p:nvPr/>
        </p:nvSpPr>
        <p:spPr bwMode="auto">
          <a:xfrm rot="10800000">
            <a:off x="6868877" y="1709054"/>
            <a:ext cx="718455" cy="3167743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vert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% clay, pH, base saturation</a:t>
            </a:r>
          </a:p>
        </p:txBody>
      </p:sp>
    </p:spTree>
    <p:extLst>
      <p:ext uri="{BB962C8B-B14F-4D97-AF65-F5344CB8AC3E}">
        <p14:creationId xmlns:p14="http://schemas.microsoft.com/office/powerpoint/2010/main" val="106514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17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434340" y="1369255"/>
            <a:ext cx="8446770" cy="2547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28600" indent="-228600">
              <a:spcBef>
                <a:spcPts val="1200"/>
              </a:spcBef>
            </a:pPr>
            <a:r>
              <a:rPr lang="en-US" sz="2200" b="1" dirty="0" smtClean="0"/>
              <a:t>General assumption of steady-state between plant inputs and SOM mineralization for initialization</a:t>
            </a:r>
          </a:p>
          <a:p>
            <a:pPr marL="228600" indent="-228600">
              <a:spcBef>
                <a:spcPts val="1200"/>
              </a:spcBef>
            </a:pPr>
            <a:r>
              <a:rPr lang="en-US" sz="2200" b="1" dirty="0" smtClean="0"/>
              <a:t>Models are “spun up” to </a:t>
            </a:r>
            <a:r>
              <a:rPr lang="en-US" sz="2200" b="1" dirty="0"/>
              <a:t> </a:t>
            </a:r>
            <a:r>
              <a:rPr lang="en-US" sz="2200" b="1" dirty="0" smtClean="0"/>
              <a:t>“equilibrium” SOC by simulating  plant inputs and mineralization from conceptual SOM pools (with different turnover times) as modified by MAT, MAP, and soil texture</a:t>
            </a:r>
          </a:p>
          <a:p>
            <a:pPr marL="228600" indent="-228600">
              <a:spcBef>
                <a:spcPts val="1200"/>
              </a:spcBef>
            </a:pPr>
            <a:r>
              <a:rPr lang="en-US" sz="2200" b="1" dirty="0" smtClean="0"/>
              <a:t>This works well for most soils, but not in the permafrost region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46" y="297498"/>
            <a:ext cx="8639908" cy="1016952"/>
          </a:xfrm>
        </p:spPr>
        <p:txBody>
          <a:bodyPr/>
          <a:lstStyle/>
          <a:p>
            <a:r>
              <a:rPr lang="en-US" dirty="0" smtClean="0"/>
              <a:t>Permafrost-region SOC stocks exist in a state of disequilibrium — this creates a problem for models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 bwMode="auto">
          <a:xfrm>
            <a:off x="2607850" y="2765581"/>
            <a:ext cx="1136073" cy="13854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16161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176954" y="3974123"/>
            <a:ext cx="152400" cy="37513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1616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68360" y="3883268"/>
            <a:ext cx="7607280" cy="2495184"/>
            <a:chOff x="603371" y="2316222"/>
            <a:chExt cx="7607280" cy="2495184"/>
          </a:xfrm>
        </p:grpSpPr>
        <p:grpSp>
          <p:nvGrpSpPr>
            <p:cNvPr id="3" name="Group 2"/>
            <p:cNvGrpSpPr/>
            <p:nvPr/>
          </p:nvGrpSpPr>
          <p:grpSpPr>
            <a:xfrm>
              <a:off x="1342292" y="2316222"/>
              <a:ext cx="6868359" cy="2495184"/>
              <a:chOff x="1594339" y="2403232"/>
              <a:chExt cx="6868359" cy="2495184"/>
            </a:xfrm>
          </p:grpSpPr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098429" y="2403232"/>
                <a:ext cx="6364269" cy="2495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/>
              <p:nvPr/>
            </p:nvSpPr>
            <p:spPr bwMode="auto">
              <a:xfrm>
                <a:off x="1594339" y="3481753"/>
                <a:ext cx="1582614" cy="92940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>
                    <a:solidFill>
                      <a:srgbClr val="616161"/>
                    </a:solidFill>
                  </a:rPr>
                  <a:t>    </a:t>
                </a:r>
                <a:r>
                  <a:rPr lang="en-US" b="1" dirty="0">
                    <a:solidFill>
                      <a:srgbClr val="616161">
                        <a:lumMod val="50000"/>
                      </a:srgbClr>
                    </a:solidFill>
                  </a:rPr>
                  <a:t>Plant inputs</a:t>
                </a:r>
              </a:p>
            </p:txBody>
          </p:sp>
        </p:grp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3371" y="3924114"/>
              <a:ext cx="2181225" cy="676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81149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294" y="251488"/>
            <a:ext cx="8229600" cy="1143000"/>
          </a:xfrm>
        </p:spPr>
        <p:txBody>
          <a:bodyPr/>
          <a:lstStyle/>
          <a:p>
            <a:r>
              <a:rPr lang="en-US" sz="3200" dirty="0" smtClean="0"/>
              <a:t>Leveraging LDRD investments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462" y="1011197"/>
            <a:ext cx="4596748" cy="2105299"/>
          </a:xfrm>
        </p:spPr>
        <p:txBody>
          <a:bodyPr/>
          <a:lstStyle/>
          <a:p>
            <a:r>
              <a:rPr lang="en-US" sz="2400" b="1" dirty="0" smtClean="0"/>
              <a:t>60-day incubations</a:t>
            </a:r>
          </a:p>
          <a:p>
            <a:r>
              <a:rPr lang="en-US" sz="2400" b="1" dirty="0" smtClean="0"/>
              <a:t>Environmental drivers </a:t>
            </a:r>
          </a:p>
          <a:p>
            <a:pPr lvl="1"/>
            <a:r>
              <a:rPr lang="en-US" sz="2000" dirty="0" smtClean="0"/>
              <a:t>Temperature:  -1, 1, 4, 8, 16°C</a:t>
            </a:r>
          </a:p>
          <a:p>
            <a:pPr lvl="1"/>
            <a:r>
              <a:rPr lang="en-US" sz="2000" dirty="0" smtClean="0"/>
              <a:t>Drainage (drained </a:t>
            </a:r>
            <a:r>
              <a:rPr lang="en-US" sz="2000" dirty="0"/>
              <a:t>vs. </a:t>
            </a:r>
            <a:r>
              <a:rPr lang="en-US" sz="2000" dirty="0" smtClean="0"/>
              <a:t>flooded</a:t>
            </a:r>
            <a:r>
              <a:rPr lang="en-US" sz="2000" dirty="0"/>
              <a:t>)</a:t>
            </a:r>
            <a:endParaRPr lang="en-US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31" y="2816331"/>
            <a:ext cx="4535001" cy="3402102"/>
          </a:xfrm>
          <a:prstGeom prst="rect">
            <a:avLst/>
          </a:prstGeom>
          <a:ln w="38100">
            <a:solidFill>
              <a:srgbClr val="1F497D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962" y="771850"/>
            <a:ext cx="2416527" cy="2496458"/>
          </a:xfrm>
          <a:prstGeom prst="rect">
            <a:avLst/>
          </a:prstGeom>
          <a:ln w="38100">
            <a:solidFill>
              <a:srgbClr val="1F497D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114" y="3591838"/>
            <a:ext cx="3260942" cy="2445707"/>
          </a:xfrm>
          <a:prstGeom prst="rect">
            <a:avLst/>
          </a:prstGeom>
          <a:ln w="38100">
            <a:solidFill>
              <a:srgbClr val="1F497D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57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827" y="746125"/>
            <a:ext cx="4459188" cy="2942385"/>
          </a:xfrm>
        </p:spPr>
        <p:txBody>
          <a:bodyPr/>
          <a:lstStyle/>
          <a:p>
            <a:pPr marL="0" indent="0">
              <a:lnSpc>
                <a:spcPts val="2700"/>
              </a:lnSpc>
              <a:buNone/>
            </a:pPr>
            <a:r>
              <a:rPr lang="en-US" sz="2400" b="1" dirty="0" smtClean="0"/>
              <a:t>Samples from 4 </a:t>
            </a:r>
            <a:r>
              <a:rPr lang="en-US" sz="2400" b="1" dirty="0"/>
              <a:t>sites </a:t>
            </a:r>
            <a:r>
              <a:rPr lang="en-US" sz="2400" b="1" dirty="0" smtClean="0"/>
              <a:t>representing major Arctic vegetation/soil types</a:t>
            </a:r>
          </a:p>
          <a:p>
            <a:pPr marL="514350" lvl="1">
              <a:buFont typeface="Wingdings" panose="05000000000000000000" pitchFamily="2" charset="2"/>
              <a:buChar char="§"/>
            </a:pPr>
            <a:r>
              <a:rPr lang="en-US" sz="2000" dirty="0" smtClean="0"/>
              <a:t>Active layer organic horizon</a:t>
            </a:r>
          </a:p>
          <a:p>
            <a:pPr marL="514350" lvl="1">
              <a:buFont typeface="Wingdings" panose="05000000000000000000" pitchFamily="2" charset="2"/>
              <a:buChar char="§"/>
            </a:pPr>
            <a:r>
              <a:rPr lang="en-US" sz="2000" dirty="0" smtClean="0"/>
              <a:t>Active layer mineral horizon</a:t>
            </a:r>
          </a:p>
          <a:p>
            <a:pPr marL="514350" lvl="1">
              <a:buFont typeface="Wingdings" panose="05000000000000000000" pitchFamily="2" charset="2"/>
              <a:buChar char="§"/>
            </a:pPr>
            <a:r>
              <a:rPr lang="en-US" sz="2000" dirty="0" smtClean="0"/>
              <a:t>Upper permafrost (</a:t>
            </a:r>
            <a:r>
              <a:rPr lang="en-US" sz="2000" dirty="0" err="1" smtClean="0"/>
              <a:t>cryoturbated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/>
              <a:t>organic/mineral soil)</a:t>
            </a:r>
          </a:p>
          <a:p>
            <a:pPr marL="0" indent="0">
              <a:buNone/>
            </a:pPr>
            <a:endParaRPr lang="en-US" sz="4000" b="1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294" y="135738"/>
            <a:ext cx="8229600" cy="1143000"/>
          </a:xfrm>
        </p:spPr>
        <p:txBody>
          <a:bodyPr/>
          <a:lstStyle/>
          <a:p>
            <a:r>
              <a:rPr lang="en-US" sz="3200" dirty="0" smtClean="0"/>
              <a:t>LDRD incubation studies</a:t>
            </a:r>
            <a:endParaRPr lang="en-US" sz="32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480106" y="769938"/>
            <a:ext cx="4831669" cy="5770562"/>
            <a:chOff x="480106" y="769938"/>
            <a:chExt cx="4831669" cy="577056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6" t="4243" r="17629"/>
            <a:stretch/>
          </p:blipFill>
          <p:spPr>
            <a:xfrm>
              <a:off x="480106" y="1885073"/>
              <a:ext cx="4374908" cy="4221701"/>
            </a:xfrm>
            <a:prstGeom prst="rect">
              <a:avLst/>
            </a:prstGeom>
            <a:ln w="38100">
              <a:solidFill>
                <a:srgbClr val="1F497D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3" name="Group 12"/>
            <p:cNvGrpSpPr/>
            <p:nvPr/>
          </p:nvGrpSpPr>
          <p:grpSpPr>
            <a:xfrm>
              <a:off x="2984168" y="769938"/>
              <a:ext cx="2327607" cy="5770562"/>
              <a:chOff x="2984168" y="769938"/>
              <a:chExt cx="2327607" cy="5770562"/>
            </a:xfrm>
          </p:grpSpPr>
          <p:sp>
            <p:nvSpPr>
              <p:cNvPr id="5" name="Rectangle 4"/>
              <p:cNvSpPr>
                <a:spLocks noChangeAspect="1"/>
              </p:cNvSpPr>
              <p:nvPr/>
            </p:nvSpPr>
            <p:spPr bwMode="auto">
              <a:xfrm>
                <a:off x="2984168" y="2248223"/>
                <a:ext cx="373929" cy="625427"/>
              </a:xfrm>
              <a:prstGeom prst="rect">
                <a:avLst/>
              </a:prstGeom>
              <a:noFill/>
              <a:ln w="28575" cap="flat" cmpd="sng" algn="ctr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</p:txBody>
          </p:sp>
          <p:cxnSp>
            <p:nvCxnSpPr>
              <p:cNvPr id="11" name="Straight Connector 10"/>
              <p:cNvCxnSpPr/>
              <p:nvPr/>
            </p:nvCxnSpPr>
            <p:spPr bwMode="auto">
              <a:xfrm flipV="1">
                <a:off x="3349630" y="769938"/>
                <a:ext cx="1947858" cy="1486753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" name="Straight Connector 11"/>
              <p:cNvCxnSpPr/>
              <p:nvPr/>
            </p:nvCxnSpPr>
            <p:spPr bwMode="auto">
              <a:xfrm>
                <a:off x="3358097" y="2873650"/>
                <a:ext cx="1953678" cy="366685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0" t="4167" r="36811"/>
          <a:stretch/>
        </p:blipFill>
        <p:spPr>
          <a:xfrm>
            <a:off x="5311775" y="781050"/>
            <a:ext cx="3426508" cy="5731109"/>
          </a:xfrm>
          <a:prstGeom prst="rect">
            <a:avLst/>
          </a:prstGeom>
          <a:ln w="38100">
            <a:solidFill>
              <a:srgbClr val="1F497D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69" y="3476834"/>
            <a:ext cx="3598459" cy="2698844"/>
          </a:xfrm>
          <a:prstGeom prst="rect">
            <a:avLst/>
          </a:prstGeom>
          <a:ln w="38100">
            <a:solidFill>
              <a:srgbClr val="1F497D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899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HU1 band ratios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vary significantly among sites and horizons within sites</a:t>
            </a:r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020" y="1357131"/>
            <a:ext cx="3721968" cy="329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89" y="1357131"/>
            <a:ext cx="4754880" cy="329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56054" y="4943224"/>
            <a:ext cx="804993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1F497D"/>
              </a:buClr>
              <a:buFont typeface="Wingdings" panose="05000000000000000000" pitchFamily="2" charset="2"/>
              <a:buChar char="§"/>
            </a:pPr>
            <a:r>
              <a:rPr lang="en-US" b="1" dirty="0" smtClean="0"/>
              <a:t>Higher values for both CI and HU1 are interpreted in the literature as indicating a “more decomposed” state</a:t>
            </a:r>
          </a:p>
          <a:p>
            <a:pPr marL="285750" indent="-285750">
              <a:spcBef>
                <a:spcPts val="1200"/>
              </a:spcBef>
              <a:buClr>
                <a:srgbClr val="1F497D"/>
              </a:buClr>
              <a:buFont typeface="Wingdings" panose="05000000000000000000" pitchFamily="2" charset="2"/>
              <a:buChar char="§"/>
            </a:pPr>
            <a:r>
              <a:rPr lang="en-US" b="1" dirty="0" smtClean="0"/>
              <a:t>CI seems to follow this pattern for horizons within sites, but HU1 does not fit</a:t>
            </a:r>
          </a:p>
          <a:p>
            <a:pPr marL="285750" indent="-285750">
              <a:spcBef>
                <a:spcPts val="1200"/>
              </a:spcBef>
              <a:buClr>
                <a:srgbClr val="1F497D"/>
              </a:buClr>
              <a:buFont typeface="Wingdings" panose="05000000000000000000" pitchFamily="2" charset="2"/>
              <a:buChar char="§"/>
            </a:pPr>
            <a:r>
              <a:rPr lang="en-US" b="1" dirty="0" smtClean="0"/>
              <a:t>Influences of DOC, plant, and microbial C sources???</a:t>
            </a:r>
          </a:p>
          <a:p>
            <a:pPr marL="285750" indent="-285750">
              <a:buClr>
                <a:srgbClr val="1F497D"/>
              </a:buClr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71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95968" cy="936324"/>
          </a:xfrm>
        </p:spPr>
        <p:txBody>
          <a:bodyPr/>
          <a:lstStyle/>
          <a:p>
            <a:pPr>
              <a:lnSpc>
                <a:spcPts val="2700"/>
              </a:lnSpc>
            </a:pP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Exploration of relationships with cumulative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respired CO</a:t>
            </a:r>
            <a:r>
              <a:rPr lang="en-US" baseline="-25000" dirty="0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in 60-day incubation studies at 4°C</a:t>
            </a:r>
            <a:endParaRPr lang="en-US" baseline="-25000" dirty="0">
              <a:solidFill>
                <a:schemeClr val="accent4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250" y="1166872"/>
            <a:ext cx="4854750" cy="3629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44466" y="1508941"/>
            <a:ext cx="3634410" cy="4471729"/>
          </a:xfrm>
        </p:spPr>
        <p:txBody>
          <a:bodyPr/>
          <a:lstStyle/>
          <a:p>
            <a:r>
              <a:rPr lang="en-US" b="1" dirty="0" smtClean="0"/>
              <a:t>HU1 might be </a:t>
            </a:r>
            <a:r>
              <a:rPr lang="en-US" b="1" dirty="0"/>
              <a:t>a good indicator of </a:t>
            </a:r>
            <a:r>
              <a:rPr lang="en-US" b="1" dirty="0" err="1"/>
              <a:t>lability</a:t>
            </a:r>
            <a:r>
              <a:rPr lang="en-US" b="1" dirty="0"/>
              <a:t> for </a:t>
            </a:r>
            <a:r>
              <a:rPr lang="en-US" b="1" dirty="0" smtClean="0"/>
              <a:t>comparing active </a:t>
            </a:r>
            <a:r>
              <a:rPr lang="en-US" b="1" dirty="0"/>
              <a:t>layer organic soils, even at low </a:t>
            </a:r>
            <a:r>
              <a:rPr lang="en-US" b="1" dirty="0" smtClean="0"/>
              <a:t>temperatures</a:t>
            </a:r>
          </a:p>
          <a:p>
            <a:endParaRPr lang="en-US" b="1" dirty="0"/>
          </a:p>
          <a:p>
            <a:r>
              <a:rPr lang="en-US" b="1" dirty="0"/>
              <a:t>None of selected band ratios were strongly indicative of respired CO</a:t>
            </a:r>
            <a:r>
              <a:rPr lang="en-US" b="1" baseline="-25000" dirty="0"/>
              <a:t>2</a:t>
            </a:r>
            <a:r>
              <a:rPr lang="en-US" b="1" dirty="0"/>
              <a:t> at 4°C from AL mineral or permafrost </a:t>
            </a:r>
            <a:r>
              <a:rPr lang="en-US" b="1" dirty="0" smtClean="0"/>
              <a:t>soils</a:t>
            </a:r>
          </a:p>
          <a:p>
            <a:endParaRPr lang="en-US" b="1" dirty="0"/>
          </a:p>
          <a:p>
            <a:r>
              <a:rPr lang="en-US" b="1" dirty="0" smtClean="0"/>
              <a:t>Suggests these band ratios </a:t>
            </a:r>
            <a:r>
              <a:rPr lang="en-US" b="1" dirty="0"/>
              <a:t>may not be indicative of </a:t>
            </a:r>
            <a:r>
              <a:rPr lang="en-US" b="1" dirty="0" smtClean="0"/>
              <a:t>substrates being mineralized </a:t>
            </a:r>
            <a:r>
              <a:rPr lang="en-US" b="1" dirty="0"/>
              <a:t>at low temperatures </a:t>
            </a:r>
            <a:r>
              <a:rPr lang="en-US" b="1" dirty="0" smtClean="0"/>
              <a:t>in </a:t>
            </a:r>
            <a:r>
              <a:rPr lang="en-US" b="1" dirty="0"/>
              <a:t>these layers</a:t>
            </a:r>
          </a:p>
          <a:p>
            <a:endParaRPr lang="en-US" b="1" dirty="0"/>
          </a:p>
        </p:txBody>
      </p:sp>
      <p:sp>
        <p:nvSpPr>
          <p:cNvPr id="3" name="Right Arrow 2"/>
          <p:cNvSpPr/>
          <p:nvPr/>
        </p:nvSpPr>
        <p:spPr bwMode="auto">
          <a:xfrm>
            <a:off x="5449330" y="4796150"/>
            <a:ext cx="3348681" cy="691979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“More decomposed”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93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457" y="198437"/>
            <a:ext cx="8327572" cy="911905"/>
          </a:xfrm>
        </p:spPr>
        <p:txBody>
          <a:bodyPr/>
          <a:lstStyle/>
          <a:p>
            <a:r>
              <a:rPr lang="en-US" dirty="0" smtClean="0"/>
              <a:t>Comparisons to “conventional” measurements: </a:t>
            </a:r>
            <a:r>
              <a:rPr lang="en-US" sz="2400" i="1" dirty="0" smtClean="0"/>
              <a:t>Physically separated soil organic matter fractions</a:t>
            </a:r>
            <a:endParaRPr lang="en-US" sz="2400" i="1" dirty="0"/>
          </a:p>
        </p:txBody>
      </p:sp>
      <p:pic>
        <p:nvPicPr>
          <p:cNvPr id="22" name="Table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4" t="18674" r="11058" b="20491"/>
          <a:stretch/>
        </p:blipFill>
        <p:spPr bwMode="auto">
          <a:xfrm>
            <a:off x="6062806" y="1825795"/>
            <a:ext cx="2785172" cy="1698276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6125921" y="3859634"/>
            <a:ext cx="2722057" cy="1279785"/>
            <a:chOff x="5370005" y="4089279"/>
            <a:chExt cx="3506913" cy="164878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811"/>
            <a:stretch/>
          </p:blipFill>
          <p:spPr>
            <a:xfrm>
              <a:off x="5370005" y="4090712"/>
              <a:ext cx="1693546" cy="164592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25" r="15532"/>
            <a:stretch/>
          </p:blipFill>
          <p:spPr>
            <a:xfrm>
              <a:off x="7218806" y="4089279"/>
              <a:ext cx="1658112" cy="1648787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6" name="Group 25"/>
          <p:cNvGrpSpPr/>
          <p:nvPr/>
        </p:nvGrpSpPr>
        <p:grpSpPr>
          <a:xfrm>
            <a:off x="0" y="1393373"/>
            <a:ext cx="6228199" cy="4932069"/>
            <a:chOff x="0" y="1393373"/>
            <a:chExt cx="6228199" cy="4932069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93826"/>
              <a:ext cx="6228199" cy="49316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ctangle 19"/>
            <p:cNvSpPr/>
            <p:nvPr/>
          </p:nvSpPr>
          <p:spPr bwMode="auto">
            <a:xfrm>
              <a:off x="1436907" y="1393373"/>
              <a:ext cx="3592286" cy="32657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417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273" y="1089021"/>
            <a:ext cx="5616575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914" y="165780"/>
            <a:ext cx="8599934" cy="1143000"/>
          </a:xfrm>
        </p:spPr>
        <p:txBody>
          <a:bodyPr/>
          <a:lstStyle/>
          <a:p>
            <a:r>
              <a:rPr lang="en-US" dirty="0" smtClean="0"/>
              <a:t>Size fractions have spectral differences, but occlusion of particulate organic matter (POM) in aggregates has little effect on the spectral properties</a:t>
            </a:r>
            <a:endParaRPr lang="en-US" dirty="0"/>
          </a:p>
        </p:txBody>
      </p:sp>
      <p:cxnSp>
        <p:nvCxnSpPr>
          <p:cNvPr id="5" name="Straight Arrow Connector 4"/>
          <p:cNvCxnSpPr>
            <a:stCxn id="10" idx="3"/>
          </p:cNvCxnSpPr>
          <p:nvPr/>
        </p:nvCxnSpPr>
        <p:spPr bwMode="auto">
          <a:xfrm>
            <a:off x="2943532" y="2558139"/>
            <a:ext cx="1806268" cy="163286"/>
          </a:xfrm>
          <a:prstGeom prst="straightConnector1">
            <a:avLst/>
          </a:prstGeom>
          <a:noFill/>
          <a:ln w="76200" cap="flat" cmpd="sng" algn="ctr">
            <a:solidFill>
              <a:srgbClr val="0099FF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8" name="Straight Arrow Connector 7"/>
          <p:cNvCxnSpPr>
            <a:stCxn id="12" idx="3"/>
          </p:cNvCxnSpPr>
          <p:nvPr/>
        </p:nvCxnSpPr>
        <p:spPr bwMode="auto">
          <a:xfrm flipV="1">
            <a:off x="2956869" y="3559629"/>
            <a:ext cx="2725474" cy="681324"/>
          </a:xfrm>
          <a:prstGeom prst="straightConnector1">
            <a:avLst/>
          </a:prstGeom>
          <a:noFill/>
          <a:ln w="76200" cap="flat" cmpd="sng" algn="ctr">
            <a:solidFill>
              <a:srgbClr val="0099FF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0" name="TextBox 9"/>
          <p:cNvSpPr txBox="1"/>
          <p:nvPr/>
        </p:nvSpPr>
        <p:spPr>
          <a:xfrm>
            <a:off x="1363163" y="2327306"/>
            <a:ext cx="15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99FF"/>
                </a:solidFill>
              </a:rPr>
              <a:t>Large POM</a:t>
            </a:r>
            <a:endParaRPr lang="en-US" sz="2400" b="1" dirty="0">
              <a:solidFill>
                <a:srgbClr val="0099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63163" y="4010120"/>
            <a:ext cx="1593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99FF"/>
                </a:solidFill>
              </a:rPr>
              <a:t>Small POM</a:t>
            </a:r>
            <a:endParaRPr lang="en-US" sz="2400" b="1" dirty="0">
              <a:solidFill>
                <a:srgbClr val="0099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85455" y="5741074"/>
            <a:ext cx="5214257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Principal components analysis of </a:t>
            </a:r>
            <a:r>
              <a:rPr lang="en-US" b="1" dirty="0" err="1"/>
              <a:t>MidIR</a:t>
            </a:r>
            <a:r>
              <a:rPr lang="en-US" b="1" dirty="0"/>
              <a:t> spectra for physically separated soil organic matter fractions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9362" y="4680857"/>
            <a:ext cx="3557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Good initial </a:t>
            </a:r>
            <a:r>
              <a:rPr lang="en-US" dirty="0" err="1" smtClean="0"/>
              <a:t>MidIR</a:t>
            </a:r>
            <a:r>
              <a:rPr lang="en-US" dirty="0" smtClean="0"/>
              <a:t> calibrations for alkyl, o-alkyl , and carboxyl groups measured by NMR – but not for aromatic groups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8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8876"/>
          </a:xfrm>
        </p:spPr>
        <p:txBody>
          <a:bodyPr/>
          <a:lstStyle/>
          <a:p>
            <a:r>
              <a:rPr lang="en-US" sz="3200" dirty="0" smtClean="0"/>
              <a:t>Summary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128" y="1143000"/>
            <a:ext cx="8229600" cy="4525963"/>
          </a:xfrm>
        </p:spPr>
        <p:txBody>
          <a:bodyPr/>
          <a:lstStyle/>
          <a:p>
            <a:r>
              <a:rPr lang="en-US" sz="2400" b="1" dirty="0" smtClean="0"/>
              <a:t>Polygon types do vary substantially in C stocks and heterogeneity</a:t>
            </a:r>
          </a:p>
          <a:p>
            <a:pPr lvl="1"/>
            <a:r>
              <a:rPr lang="en-US" sz="2200" b="1" dirty="0" smtClean="0"/>
              <a:t>What is the variability at local to regional scales?</a:t>
            </a:r>
          </a:p>
          <a:p>
            <a:pPr lvl="1"/>
            <a:r>
              <a:rPr lang="en-US" sz="2200" b="1" dirty="0" smtClean="0"/>
              <a:t>How predictable?</a:t>
            </a:r>
          </a:p>
          <a:p>
            <a:r>
              <a:rPr lang="en-US" sz="2400" b="1" dirty="0" err="1"/>
              <a:t>MidIR</a:t>
            </a:r>
            <a:r>
              <a:rPr lang="en-US" sz="2400" b="1" dirty="0"/>
              <a:t> results to date are very promising</a:t>
            </a:r>
          </a:p>
          <a:p>
            <a:r>
              <a:rPr lang="en-US" sz="2400" b="1" dirty="0" err="1" smtClean="0"/>
              <a:t>MidIR</a:t>
            </a:r>
            <a:r>
              <a:rPr lang="en-US" sz="2400" b="1" dirty="0" smtClean="0"/>
              <a:t> approach is generating significant interest from the research community</a:t>
            </a:r>
          </a:p>
          <a:p>
            <a:endParaRPr lang="en-US" sz="2400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813" y="4454275"/>
            <a:ext cx="2701124" cy="135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81" y="4454275"/>
            <a:ext cx="2478586" cy="1362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972" y="4356301"/>
            <a:ext cx="3004456" cy="2246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580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964991" y="801569"/>
            <a:ext cx="7489692" cy="5626662"/>
            <a:chOff x="1586783" y="801569"/>
            <a:chExt cx="7489692" cy="5626662"/>
          </a:xfrm>
        </p:grpSpPr>
        <p:sp>
          <p:nvSpPr>
            <p:cNvPr id="12" name="Rounded Rectangle 11"/>
            <p:cNvSpPr/>
            <p:nvPr/>
          </p:nvSpPr>
          <p:spPr>
            <a:xfrm>
              <a:off x="2875347" y="801569"/>
              <a:ext cx="3377116" cy="1975009"/>
            </a:xfrm>
            <a:prstGeom prst="round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lIns="91440" tIns="45720" rIns="91440" bIns="45720" rtlCol="0" anchor="ctr">
              <a:spAutoFit/>
            </a:bodyPr>
            <a:lstStyle/>
            <a:p>
              <a:pPr algn="ctr"/>
              <a:r>
                <a:rPr lang="en-US" sz="2000" b="1" dirty="0">
                  <a:solidFill>
                    <a:prstClr val="white"/>
                  </a:solidFill>
                </a:rPr>
                <a:t>Argonne SFA Research Team</a:t>
              </a:r>
            </a:p>
            <a:p>
              <a:pPr marL="463550"/>
              <a:r>
                <a:rPr lang="en-US" dirty="0">
                  <a:solidFill>
                    <a:prstClr val="white"/>
                  </a:solidFill>
                </a:rPr>
                <a:t>Julie Jastrow (PI)</a:t>
              </a:r>
              <a:br>
                <a:rPr lang="en-US" dirty="0">
                  <a:solidFill>
                    <a:prstClr val="white"/>
                  </a:solidFill>
                </a:rPr>
              </a:br>
              <a:r>
                <a:rPr lang="en-US" dirty="0" err="1">
                  <a:solidFill>
                    <a:prstClr val="white"/>
                  </a:solidFill>
                </a:rPr>
                <a:t>Roser</a:t>
              </a:r>
              <a:r>
                <a:rPr lang="en-US" dirty="0">
                  <a:solidFill>
                    <a:prstClr val="white"/>
                  </a:solidFill>
                </a:rPr>
                <a:t> </a:t>
              </a:r>
              <a:r>
                <a:rPr lang="en-US" dirty="0" err="1">
                  <a:solidFill>
                    <a:prstClr val="white"/>
                  </a:solidFill>
                </a:rPr>
                <a:t>Matamala</a:t>
              </a:r>
              <a:r>
                <a:rPr lang="en-US" dirty="0">
                  <a:solidFill>
                    <a:prstClr val="white"/>
                  </a:solidFill>
                </a:rPr>
                <a:t> (Co-PI)</a:t>
              </a:r>
            </a:p>
            <a:p>
              <a:pPr marL="463550"/>
              <a:r>
                <a:rPr lang="en-US" dirty="0" err="1">
                  <a:solidFill>
                    <a:prstClr val="white"/>
                  </a:solidFill>
                </a:rPr>
                <a:t>Umakant</a:t>
              </a:r>
              <a:r>
                <a:rPr lang="en-US" dirty="0">
                  <a:solidFill>
                    <a:prstClr val="white"/>
                  </a:solidFill>
                </a:rPr>
                <a:t> Mishra</a:t>
              </a:r>
            </a:p>
            <a:p>
              <a:pPr marL="463550"/>
              <a:r>
                <a:rPr lang="en-US" dirty="0" err="1" smtClean="0">
                  <a:solidFill>
                    <a:prstClr val="white"/>
                  </a:solidFill>
                </a:rPr>
                <a:t>Zhaosheng</a:t>
              </a:r>
              <a:r>
                <a:rPr lang="en-US" dirty="0" smtClean="0">
                  <a:solidFill>
                    <a:prstClr val="white"/>
                  </a:solidFill>
                </a:rPr>
                <a:t> </a:t>
              </a:r>
              <a:r>
                <a:rPr lang="en-US" dirty="0">
                  <a:solidFill>
                    <a:prstClr val="white"/>
                  </a:solidFill>
                </a:rPr>
                <a:t>Fan</a:t>
              </a:r>
            </a:p>
            <a:p>
              <a:pPr marL="463550"/>
              <a:r>
                <a:rPr lang="en-US" dirty="0" smtClean="0">
                  <a:solidFill>
                    <a:prstClr val="white"/>
                  </a:solidFill>
                </a:rPr>
                <a:t>Mike </a:t>
              </a:r>
              <a:r>
                <a:rPr lang="en-US" dirty="0">
                  <a:solidFill>
                    <a:prstClr val="white"/>
                  </a:solidFill>
                </a:rPr>
                <a:t>Miller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122964" y="3317366"/>
              <a:ext cx="2211386" cy="3110865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lIns="91440" tIns="45720" rIns="91440" bIns="45720" rtlCol="0" anchor="ctr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2000" b="1" dirty="0">
                  <a:solidFill>
                    <a:prstClr val="white"/>
                  </a:solidFill>
                </a:rPr>
                <a:t>External SFA </a:t>
              </a:r>
              <a:br>
                <a:rPr lang="en-US" sz="2000" b="1" dirty="0">
                  <a:solidFill>
                    <a:prstClr val="white"/>
                  </a:solidFill>
                </a:rPr>
              </a:br>
              <a:r>
                <a:rPr lang="en-US" sz="2000" b="1" dirty="0">
                  <a:solidFill>
                    <a:prstClr val="white"/>
                  </a:solidFill>
                </a:rPr>
                <a:t>Collaborators</a:t>
              </a:r>
            </a:p>
            <a:p>
              <a:pPr>
                <a:lnSpc>
                  <a:spcPts val="2200"/>
                </a:lnSpc>
              </a:pPr>
              <a:r>
                <a:rPr lang="en-US" dirty="0">
                  <a:solidFill>
                    <a:prstClr val="white"/>
                  </a:solidFill>
                </a:rPr>
                <a:t>Peter </a:t>
              </a:r>
              <a:r>
                <a:rPr lang="en-US" dirty="0" err="1">
                  <a:solidFill>
                    <a:prstClr val="white"/>
                  </a:solidFill>
                </a:rPr>
                <a:t>Kuhry</a:t>
              </a:r>
              <a:endParaRPr lang="en-US" dirty="0">
                <a:solidFill>
                  <a:prstClr val="white"/>
                </a:solidFill>
              </a:endParaRPr>
            </a:p>
            <a:p>
              <a:pPr>
                <a:lnSpc>
                  <a:spcPts val="2200"/>
                </a:lnSpc>
              </a:pPr>
              <a:r>
                <a:rPr lang="en-US" dirty="0" err="1">
                  <a:solidFill>
                    <a:prstClr val="white"/>
                  </a:solidFill>
                </a:rPr>
                <a:t>Gustaf</a:t>
              </a:r>
              <a:r>
                <a:rPr lang="en-US" dirty="0">
                  <a:solidFill>
                    <a:prstClr val="white"/>
                  </a:solidFill>
                </a:rPr>
                <a:t> </a:t>
              </a:r>
              <a:r>
                <a:rPr lang="en-US" dirty="0" err="1">
                  <a:solidFill>
                    <a:prstClr val="white"/>
                  </a:solidFill>
                </a:rPr>
                <a:t>Hugelius</a:t>
              </a:r>
              <a:endParaRPr lang="en-US" dirty="0">
                <a:solidFill>
                  <a:prstClr val="white"/>
                </a:solidFill>
              </a:endParaRPr>
            </a:p>
            <a:p>
              <a:pPr>
                <a:lnSpc>
                  <a:spcPts val="2200"/>
                </a:lnSpc>
              </a:pPr>
              <a:r>
                <a:rPr lang="en-US" dirty="0">
                  <a:solidFill>
                    <a:prstClr val="white"/>
                  </a:solidFill>
                </a:rPr>
                <a:t>Andreas Richter</a:t>
              </a:r>
              <a:br>
                <a:rPr lang="en-US" dirty="0">
                  <a:solidFill>
                    <a:prstClr val="white"/>
                  </a:solidFill>
                </a:rPr>
              </a:br>
              <a:r>
                <a:rPr lang="en-US" dirty="0">
                  <a:solidFill>
                    <a:prstClr val="white"/>
                  </a:solidFill>
                </a:rPr>
                <a:t>Ted </a:t>
              </a:r>
              <a:r>
                <a:rPr lang="en-US" dirty="0" err="1">
                  <a:solidFill>
                    <a:prstClr val="white"/>
                  </a:solidFill>
                </a:rPr>
                <a:t>Schuur</a:t>
              </a:r>
              <a:endParaRPr lang="en-US" dirty="0">
                <a:solidFill>
                  <a:prstClr val="white"/>
                </a:solidFill>
              </a:endParaRPr>
            </a:p>
            <a:p>
              <a:pPr>
                <a:lnSpc>
                  <a:spcPts val="2200"/>
                </a:lnSpc>
              </a:pPr>
              <a:r>
                <a:rPr lang="en-US" dirty="0" err="1">
                  <a:solidFill>
                    <a:prstClr val="white"/>
                  </a:solidFill>
                </a:rPr>
                <a:t>Eugénie</a:t>
              </a:r>
              <a:r>
                <a:rPr lang="en-US" dirty="0">
                  <a:solidFill>
                    <a:prstClr val="white"/>
                  </a:solidFill>
                </a:rPr>
                <a:t> </a:t>
              </a:r>
              <a:r>
                <a:rPr lang="en-US" dirty="0" err="1">
                  <a:solidFill>
                    <a:prstClr val="white"/>
                  </a:solidFill>
                </a:rPr>
                <a:t>Euskirchen</a:t>
              </a:r>
              <a:endParaRPr lang="en-US" dirty="0">
                <a:solidFill>
                  <a:prstClr val="white"/>
                </a:solidFill>
              </a:endParaRPr>
            </a:p>
            <a:p>
              <a:pPr>
                <a:lnSpc>
                  <a:spcPts val="2200"/>
                </a:lnSpc>
              </a:pPr>
              <a:r>
                <a:rPr lang="en-US" dirty="0">
                  <a:solidFill>
                    <a:prstClr val="white"/>
                  </a:solidFill>
                </a:rPr>
                <a:t>Charlie </a:t>
              </a:r>
              <a:r>
                <a:rPr lang="en-US" dirty="0" err="1">
                  <a:solidFill>
                    <a:prstClr val="white"/>
                  </a:solidFill>
                </a:rPr>
                <a:t>Koven</a:t>
              </a:r>
              <a:endParaRPr lang="en-US" dirty="0">
                <a:solidFill>
                  <a:prstClr val="white"/>
                </a:solidFill>
              </a:endParaRPr>
            </a:p>
            <a:p>
              <a:pPr>
                <a:lnSpc>
                  <a:spcPts val="2200"/>
                </a:lnSpc>
              </a:pPr>
              <a:r>
                <a:rPr lang="en-US" dirty="0">
                  <a:solidFill>
                    <a:prstClr val="white"/>
                  </a:solidFill>
                </a:rPr>
                <a:t>Larry </a:t>
              </a:r>
              <a:r>
                <a:rPr lang="en-US" dirty="0" err="1">
                  <a:solidFill>
                    <a:prstClr val="white"/>
                  </a:solidFill>
                </a:rPr>
                <a:t>Hinzman</a:t>
              </a:r>
              <a:endParaRPr lang="en-US" dirty="0">
                <a:solidFill>
                  <a:prstClr val="white"/>
                </a:solidFill>
              </a:endParaRPr>
            </a:p>
            <a:p>
              <a:pPr>
                <a:lnSpc>
                  <a:spcPts val="2200"/>
                </a:lnSpc>
              </a:pPr>
              <a:r>
                <a:rPr lang="en-US" dirty="0">
                  <a:solidFill>
                    <a:prstClr val="white"/>
                  </a:solidFill>
                </a:rPr>
                <a:t>Chris Swanston 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097968" y="1261270"/>
              <a:ext cx="1978507" cy="1055608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lIns="91440" tIns="45720" rIns="91440" bIns="45720" rtlCol="0" anchor="ctr">
              <a:spAutoFit/>
            </a:bodyPr>
            <a:lstStyle/>
            <a:p>
              <a:pPr algn="ctr"/>
              <a:r>
                <a:rPr lang="en-US" sz="2000" b="1" dirty="0">
                  <a:solidFill>
                    <a:prstClr val="white"/>
                  </a:solidFill>
                </a:rPr>
                <a:t>NGEE Arctic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Stan </a:t>
              </a:r>
              <a:r>
                <a:rPr lang="en-US" dirty="0" err="1">
                  <a:solidFill>
                    <a:prstClr val="white"/>
                  </a:solidFill>
                </a:rPr>
                <a:t>Wullschleger</a:t>
              </a:r>
              <a:endParaRPr lang="en-US" dirty="0">
                <a:solidFill>
                  <a:prstClr val="white"/>
                </a:solidFill>
              </a:endParaRPr>
            </a:p>
            <a:p>
              <a:r>
                <a:rPr lang="en-US" dirty="0">
                  <a:solidFill>
                    <a:prstClr val="white"/>
                  </a:solidFill>
                </a:rPr>
                <a:t>Larry </a:t>
              </a:r>
              <a:r>
                <a:rPr lang="en-US" dirty="0" err="1">
                  <a:solidFill>
                    <a:prstClr val="white"/>
                  </a:solidFill>
                </a:rPr>
                <a:t>Hinzman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21" name="Straight Arrow Connector 20"/>
            <p:cNvCxnSpPr>
              <a:stCxn id="12" idx="3"/>
              <a:endCxn id="17" idx="1"/>
            </p:cNvCxnSpPr>
            <p:nvPr/>
          </p:nvCxnSpPr>
          <p:spPr>
            <a:xfrm>
              <a:off x="6252463" y="1789074"/>
              <a:ext cx="845505" cy="0"/>
            </a:xfrm>
            <a:prstGeom prst="straightConnector1">
              <a:avLst/>
            </a:prstGeom>
            <a:ln w="63500">
              <a:solidFill>
                <a:schemeClr val="tx1">
                  <a:lumMod val="75000"/>
                  <a:lumOff val="25000"/>
                </a:schemeClr>
              </a:solidFill>
              <a:prstDash val="sysDash"/>
              <a:headEnd type="triangle" w="med" len="sm"/>
              <a:tailEnd type="triangle" w="med" len="sm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5573810" y="2787566"/>
              <a:ext cx="216621" cy="506372"/>
            </a:xfrm>
            <a:prstGeom prst="straightConnector1">
              <a:avLst/>
            </a:prstGeom>
            <a:ln w="63500">
              <a:solidFill>
                <a:schemeClr val="tx1">
                  <a:lumMod val="75000"/>
                  <a:lumOff val="25000"/>
                </a:schemeClr>
              </a:solidFill>
              <a:headEnd type="triangle" w="med" len="sm"/>
              <a:tailEnd type="triangle" w="med" len="sm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Rounded Rectangle 25"/>
            <p:cNvSpPr/>
            <p:nvPr/>
          </p:nvSpPr>
          <p:spPr>
            <a:xfrm>
              <a:off x="1586783" y="3317366"/>
              <a:ext cx="2418983" cy="2258774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lIns="91440" tIns="45720" rIns="91440" bIns="45720" rtlCol="0" anchor="ctr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2000" b="1" dirty="0">
                  <a:solidFill>
                    <a:prstClr val="white"/>
                  </a:solidFill>
                </a:rPr>
                <a:t>External SFA </a:t>
              </a:r>
              <a:br>
                <a:rPr lang="en-US" sz="2000" b="1" dirty="0">
                  <a:solidFill>
                    <a:prstClr val="white"/>
                  </a:solidFill>
                </a:rPr>
              </a:br>
              <a:r>
                <a:rPr lang="en-US" sz="2000" b="1" dirty="0">
                  <a:solidFill>
                    <a:prstClr val="white"/>
                  </a:solidFill>
                </a:rPr>
                <a:t>Co-Investigators</a:t>
              </a:r>
            </a:p>
            <a:p>
              <a:r>
                <a:rPr lang="en-US" dirty="0" err="1">
                  <a:solidFill>
                    <a:prstClr val="white"/>
                  </a:solidFill>
                </a:rPr>
                <a:t>Chien</a:t>
              </a:r>
              <a:r>
                <a:rPr lang="en-US" dirty="0">
                  <a:solidFill>
                    <a:prstClr val="white"/>
                  </a:solidFill>
                </a:rPr>
                <a:t>-Lu Ping</a:t>
              </a:r>
            </a:p>
            <a:p>
              <a:r>
                <a:rPr lang="en-US" dirty="0">
                  <a:solidFill>
                    <a:prstClr val="white"/>
                  </a:solidFill>
                </a:rPr>
                <a:t>Gary </a:t>
              </a:r>
              <a:r>
                <a:rPr lang="en-US" dirty="0" err="1">
                  <a:solidFill>
                    <a:prstClr val="white"/>
                  </a:solidFill>
                </a:rPr>
                <a:t>Michaelson</a:t>
              </a:r>
              <a:r>
                <a:rPr lang="en-US" dirty="0">
                  <a:solidFill>
                    <a:prstClr val="white"/>
                  </a:solidFill>
                </a:rPr>
                <a:t>  </a:t>
              </a:r>
              <a:br>
                <a:rPr lang="en-US" dirty="0">
                  <a:solidFill>
                    <a:prstClr val="white"/>
                  </a:solidFill>
                </a:rPr>
              </a:br>
              <a:r>
                <a:rPr lang="en-US" dirty="0">
                  <a:solidFill>
                    <a:prstClr val="white"/>
                  </a:solidFill>
                </a:rPr>
                <a:t>Francisco </a:t>
              </a:r>
              <a:r>
                <a:rPr lang="en-US" dirty="0" err="1">
                  <a:solidFill>
                    <a:prstClr val="white"/>
                  </a:solidFill>
                </a:rPr>
                <a:t>Calderón</a:t>
              </a:r>
              <a:endParaRPr lang="en-US" dirty="0">
                <a:solidFill>
                  <a:prstClr val="white"/>
                </a:solidFill>
              </a:endParaRPr>
            </a:p>
            <a:p>
              <a:r>
                <a:rPr lang="en-US" dirty="0">
                  <a:solidFill>
                    <a:prstClr val="white"/>
                  </a:solidFill>
                </a:rPr>
                <a:t>Alexander </a:t>
              </a:r>
              <a:r>
                <a:rPr lang="en-US" dirty="0" err="1">
                  <a:solidFill>
                    <a:prstClr val="white"/>
                  </a:solidFill>
                </a:rPr>
                <a:t>Kholodov</a:t>
              </a:r>
              <a:endParaRPr lang="en-US" dirty="0">
                <a:solidFill>
                  <a:prstClr val="white"/>
                </a:solidFill>
              </a:endParaRPr>
            </a:p>
            <a:p>
              <a:r>
                <a:rPr lang="en-US" dirty="0">
                  <a:solidFill>
                    <a:prstClr val="white"/>
                  </a:solidFill>
                </a:rPr>
                <a:t>Vladimir </a:t>
              </a:r>
              <a:r>
                <a:rPr lang="en-US" dirty="0" err="1">
                  <a:solidFill>
                    <a:prstClr val="white"/>
                  </a:solidFill>
                </a:rPr>
                <a:t>Romanovsky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>
              <a:off x="3348789" y="2787565"/>
              <a:ext cx="211378" cy="506373"/>
            </a:xfrm>
            <a:prstGeom prst="straightConnector1">
              <a:avLst/>
            </a:prstGeom>
            <a:ln w="63500">
              <a:solidFill>
                <a:schemeClr val="tx1">
                  <a:lumMod val="75000"/>
                  <a:lumOff val="25000"/>
                </a:schemeClr>
              </a:solidFill>
              <a:headEnd type="triangle" w="med" len="sm"/>
              <a:tailEnd type="triangle" w="med" len="sm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6" idx="3"/>
            </p:cNvCxnSpPr>
            <p:nvPr/>
          </p:nvCxnSpPr>
          <p:spPr>
            <a:xfrm>
              <a:off x="4005766" y="4446753"/>
              <a:ext cx="1097280" cy="0"/>
            </a:xfrm>
            <a:prstGeom prst="straightConnector1">
              <a:avLst/>
            </a:prstGeom>
            <a:ln w="63500">
              <a:solidFill>
                <a:schemeClr val="tx1">
                  <a:lumMod val="75000"/>
                  <a:lumOff val="25000"/>
                </a:schemeClr>
              </a:solidFill>
              <a:headEnd type="triangle" w="med" len="sm"/>
              <a:tailEnd type="triangle" w="med" len="sm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itle 1"/>
          <p:cNvSpPr txBox="1">
            <a:spLocks/>
          </p:cNvSpPr>
          <p:nvPr/>
        </p:nvSpPr>
        <p:spPr>
          <a:xfrm>
            <a:off x="339724" y="138556"/>
            <a:ext cx="7954963" cy="54419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4B5C2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n-US" kern="0" dirty="0" smtClean="0"/>
              <a:t>Who’s involved — the research team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50126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772" y="171606"/>
            <a:ext cx="8506497" cy="1143000"/>
          </a:xfrm>
        </p:spPr>
        <p:txBody>
          <a:bodyPr/>
          <a:lstStyle/>
          <a:p>
            <a:r>
              <a:rPr lang="en-US" dirty="0"/>
              <a:t>Discrepancy between modeled and observed </a:t>
            </a:r>
            <a:r>
              <a:rPr lang="en-US" dirty="0" smtClean="0"/>
              <a:t>C stocks — Soil C stocks are underestimated by models.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8796" y="5439229"/>
            <a:ext cx="7147773" cy="960121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b="1" dirty="0" smtClean="0"/>
              <a:t>Comparison between the Northern Circumpolar Soil Carbon Database </a:t>
            </a:r>
            <a:r>
              <a:rPr lang="en-US" sz="1400" b="1" dirty="0"/>
              <a:t>(</a:t>
            </a:r>
            <a:r>
              <a:rPr lang="en-US" sz="1400" b="1" dirty="0" err="1"/>
              <a:t>Hugelius</a:t>
            </a:r>
            <a:r>
              <a:rPr lang="en-US" sz="1400" b="1" dirty="0"/>
              <a:t> et al., 2013. </a:t>
            </a:r>
            <a:r>
              <a:rPr lang="en-US" sz="1400" b="1" i="1" dirty="0"/>
              <a:t>Earth Syst. Sci. Data Discuss</a:t>
            </a:r>
            <a:r>
              <a:rPr lang="en-US" sz="1400" b="1" dirty="0"/>
              <a:t>. 6:73–93)</a:t>
            </a:r>
            <a:r>
              <a:rPr lang="en-US" b="1" dirty="0"/>
              <a:t> </a:t>
            </a:r>
            <a:r>
              <a:rPr lang="en-US" b="1" dirty="0" smtClean="0"/>
              <a:t>and baseline Earth System Model estimates (BCC-CSM1.1, CanESM2, MIROC-ESM, GFDL-ESM2M). 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991" y="1293958"/>
            <a:ext cx="6726987" cy="4046587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132752" y="6493966"/>
            <a:ext cx="38171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dirty="0">
                <a:solidFill>
                  <a:srgbClr val="616161"/>
                </a:solidFill>
              </a:rPr>
              <a:t>Mishra et al., 2013</a:t>
            </a:r>
            <a:r>
              <a:rPr lang="en-US" sz="1400" b="1" i="1" dirty="0">
                <a:solidFill>
                  <a:srgbClr val="616161"/>
                </a:solidFill>
              </a:rPr>
              <a:t>. Environ. Res. </a:t>
            </a:r>
            <a:r>
              <a:rPr lang="en-US" sz="1400" b="1" i="1" dirty="0" err="1">
                <a:solidFill>
                  <a:srgbClr val="616161"/>
                </a:solidFill>
              </a:rPr>
              <a:t>Lett</a:t>
            </a:r>
            <a:r>
              <a:rPr lang="en-US" sz="1400" b="1" dirty="0">
                <a:solidFill>
                  <a:srgbClr val="616161"/>
                </a:solidFill>
              </a:rPr>
              <a:t>. 8:035020.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75007" y="1360838"/>
            <a:ext cx="2601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</a:pPr>
            <a:r>
              <a:rPr lang="en-US" b="1" kern="0" dirty="0">
                <a:solidFill>
                  <a:srgbClr val="0070C0"/>
                </a:solidFill>
              </a:rPr>
              <a:t>Blue colors show model under-predictions</a:t>
            </a:r>
            <a:r>
              <a:rPr lang="en-US" kern="0" dirty="0">
                <a:solidFill>
                  <a:srgbClr val="616161"/>
                </a:solidFill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734377" y="2148838"/>
            <a:ext cx="7655244" cy="223456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28600" indent="-228600" fontAlgn="base">
              <a:spcBef>
                <a:spcPts val="18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2400" b="1" dirty="0">
                <a:solidFill>
                  <a:srgbClr val="FFFFFF"/>
                </a:solidFill>
              </a:rPr>
              <a:t>Model developers are working to simulate the unique processes  occurring in permafrost region soils</a:t>
            </a:r>
          </a:p>
          <a:p>
            <a:pPr marL="228600" indent="-228600" fontAlgn="base">
              <a:spcBef>
                <a:spcPts val="18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2400" b="1" dirty="0">
                <a:solidFill>
                  <a:srgbClr val="FFFFFF"/>
                </a:solidFill>
              </a:rPr>
              <a:t>But model validation is difficult because observational estimates are poorly constrained</a:t>
            </a:r>
          </a:p>
        </p:txBody>
      </p:sp>
    </p:spTree>
    <p:extLst>
      <p:ext uri="{BB962C8B-B14F-4D97-AF65-F5344CB8AC3E}">
        <p14:creationId xmlns:p14="http://schemas.microsoft.com/office/powerpoint/2010/main" val="281831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ble Placeholder 5"/>
          <p:cNvPicPr>
            <a:picLocks noGrp="1" noChangeAspect="1"/>
          </p:cNvPicPr>
          <p:nvPr>
            <p:ph type="tbl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4" t="18674" r="11058" b="20491"/>
          <a:stretch/>
        </p:blipFill>
        <p:spPr>
          <a:xfrm>
            <a:off x="582930" y="4381971"/>
            <a:ext cx="2891790" cy="1763287"/>
          </a:xfrm>
          <a:prstGeom prst="rect">
            <a:avLst/>
          </a:prstGeom>
          <a:ln w="38100">
            <a:solidFill>
              <a:schemeClr val="accent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565" y="162355"/>
            <a:ext cx="4369435" cy="1087120"/>
          </a:xfrm>
        </p:spPr>
        <p:txBody>
          <a:bodyPr/>
          <a:lstStyle/>
          <a:p>
            <a:r>
              <a:rPr lang="en-US" sz="2800" dirty="0" smtClean="0"/>
              <a:t>Even less is known about decomposability</a:t>
            </a:r>
            <a:endParaRPr lang="en-US" sz="28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740" y="3024078"/>
            <a:ext cx="5417820" cy="3479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390" y="247273"/>
            <a:ext cx="3878580" cy="23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07731" y="1240865"/>
            <a:ext cx="4457700" cy="2697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228600" indent="-228600">
              <a:spcBef>
                <a:spcPts val="1200"/>
              </a:spcBef>
            </a:pPr>
            <a:r>
              <a:rPr lang="en-US" sz="2000" b="1" kern="0" dirty="0" smtClean="0">
                <a:solidFill>
                  <a:srgbClr val="616161"/>
                </a:solidFill>
              </a:rPr>
              <a:t>Relatively labile or </a:t>
            </a:r>
            <a:r>
              <a:rPr lang="en-US" sz="2000" b="1" kern="0" dirty="0" err="1" smtClean="0">
                <a:solidFill>
                  <a:srgbClr val="616161"/>
                </a:solidFill>
              </a:rPr>
              <a:t>unstabilized</a:t>
            </a:r>
            <a:r>
              <a:rPr lang="en-US" sz="2000" b="1" kern="0" dirty="0" smtClean="0">
                <a:solidFill>
                  <a:srgbClr val="616161"/>
                </a:solidFill>
              </a:rPr>
              <a:t>, </a:t>
            </a:r>
            <a:r>
              <a:rPr lang="en-US" sz="2000" b="1" kern="0" dirty="0" err="1" smtClean="0">
                <a:solidFill>
                  <a:srgbClr val="616161"/>
                </a:solidFill>
              </a:rPr>
              <a:t>uncomplexed</a:t>
            </a:r>
            <a:r>
              <a:rPr lang="en-US" sz="2000" b="1" kern="0" dirty="0" smtClean="0">
                <a:solidFill>
                  <a:srgbClr val="616161"/>
                </a:solidFill>
              </a:rPr>
              <a:t> SOM protected by frozen and wet conditions</a:t>
            </a:r>
          </a:p>
          <a:p>
            <a:pPr marL="228600" indent="-228600">
              <a:spcBef>
                <a:spcPts val="1200"/>
              </a:spcBef>
            </a:pPr>
            <a:r>
              <a:rPr lang="en-US" sz="2000" b="1" kern="0" dirty="0" smtClean="0">
                <a:solidFill>
                  <a:srgbClr val="616161"/>
                </a:solidFill>
              </a:rPr>
              <a:t>Unlike other regions</a:t>
            </a:r>
            <a:r>
              <a:rPr lang="en-US" sz="2000" b="1" kern="0" dirty="0">
                <a:solidFill>
                  <a:srgbClr val="616161"/>
                </a:solidFill>
              </a:rPr>
              <a:t>, this type of SOM can </a:t>
            </a:r>
            <a:r>
              <a:rPr lang="en-US" sz="2000" b="1" kern="0" dirty="0" smtClean="0">
                <a:solidFill>
                  <a:srgbClr val="616161"/>
                </a:solidFill>
              </a:rPr>
              <a:t>exist throughout </a:t>
            </a:r>
            <a:r>
              <a:rPr lang="en-US" sz="2000" b="1" kern="0" dirty="0">
                <a:solidFill>
                  <a:srgbClr val="616161"/>
                </a:solidFill>
              </a:rPr>
              <a:t>the soil </a:t>
            </a:r>
            <a:r>
              <a:rPr lang="en-US" sz="2000" b="1" kern="0" dirty="0" smtClean="0">
                <a:solidFill>
                  <a:srgbClr val="616161"/>
                </a:solidFill>
              </a:rPr>
              <a:t>profile due to cryoturbation, </a:t>
            </a:r>
            <a:br>
              <a:rPr lang="en-US" sz="2000" b="1" kern="0" dirty="0" smtClean="0">
                <a:solidFill>
                  <a:srgbClr val="616161"/>
                </a:solidFill>
              </a:rPr>
            </a:br>
            <a:r>
              <a:rPr lang="en-US" sz="2000" b="1" kern="0" dirty="0" smtClean="0">
                <a:solidFill>
                  <a:srgbClr val="616161"/>
                </a:solidFill>
              </a:rPr>
              <a:t>peat formation, and burial </a:t>
            </a:r>
            <a:br>
              <a:rPr lang="en-US" sz="2000" b="1" kern="0" dirty="0" smtClean="0">
                <a:solidFill>
                  <a:srgbClr val="616161"/>
                </a:solidFill>
              </a:rPr>
            </a:br>
            <a:r>
              <a:rPr lang="en-US" sz="2000" b="1" kern="0" dirty="0" smtClean="0">
                <a:solidFill>
                  <a:srgbClr val="616161"/>
                </a:solidFill>
              </a:rPr>
              <a:t>by sediment deposition</a:t>
            </a:r>
            <a:endParaRPr lang="en-US" sz="2000" b="1" kern="0" dirty="0">
              <a:solidFill>
                <a:srgbClr val="61616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39347" y="6493966"/>
            <a:ext cx="29106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dirty="0">
                <a:solidFill>
                  <a:srgbClr val="616161"/>
                </a:solidFill>
              </a:rPr>
              <a:t>Harden et al., 2012. GRL 39, L15704.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31543" y="2668132"/>
            <a:ext cx="11751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00B0F0"/>
                </a:solidFill>
              </a:rPr>
              <a:t>Cryoturbated</a:t>
            </a:r>
            <a:endParaRPr lang="en-US" sz="1400" b="1" dirty="0">
              <a:solidFill>
                <a:srgbClr val="00B0F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6495940" y="2866393"/>
            <a:ext cx="206136" cy="275391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4939285" y="2642485"/>
            <a:ext cx="7549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</a:rPr>
              <a:t>Organic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 flipH="1">
            <a:off x="4614286" y="2866393"/>
            <a:ext cx="411104" cy="275391"/>
          </a:xfrm>
          <a:prstGeom prst="straightConnector1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5597397" y="2866393"/>
            <a:ext cx="216707" cy="275391"/>
          </a:xfrm>
          <a:prstGeom prst="straightConnector1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7860090" y="2477754"/>
            <a:ext cx="1155894" cy="453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b="1" dirty="0" smtClean="0">
                <a:solidFill>
                  <a:srgbClr val="FF3300"/>
                </a:solidFill>
              </a:rPr>
              <a:t>Non-</a:t>
            </a:r>
            <a:br>
              <a:rPr lang="en-US" sz="1400" b="1" dirty="0" smtClean="0">
                <a:solidFill>
                  <a:srgbClr val="FF3300"/>
                </a:solidFill>
              </a:rPr>
            </a:br>
            <a:r>
              <a:rPr lang="en-US" sz="1400" b="1" dirty="0" err="1" smtClean="0">
                <a:solidFill>
                  <a:srgbClr val="FF3300"/>
                </a:solidFill>
              </a:rPr>
              <a:t>cryoturbated</a:t>
            </a:r>
            <a:endParaRPr lang="en-US" sz="1400" b="1" dirty="0">
              <a:solidFill>
                <a:srgbClr val="FF33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7997952" y="2866393"/>
            <a:ext cx="91442" cy="275391"/>
          </a:xfrm>
          <a:prstGeom prst="straightConnector1">
            <a:avLst/>
          </a:prstGeom>
          <a:noFill/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63409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64" y="149378"/>
            <a:ext cx="8901120" cy="564606"/>
          </a:xfrm>
        </p:spPr>
        <p:txBody>
          <a:bodyPr/>
          <a:lstStyle/>
          <a:p>
            <a:r>
              <a:rPr lang="en-US" sz="2800" dirty="0" smtClean="0"/>
              <a:t>Argonne TES SFA Goal &amp; Objectives</a:t>
            </a:r>
            <a:endParaRPr lang="en-US" sz="2800" dirty="0"/>
          </a:p>
        </p:txBody>
      </p:sp>
      <p:sp>
        <p:nvSpPr>
          <p:cNvPr id="4" name="Up Arrow 3"/>
          <p:cNvSpPr/>
          <p:nvPr/>
        </p:nvSpPr>
        <p:spPr>
          <a:xfrm>
            <a:off x="6486671" y="1879347"/>
            <a:ext cx="182880" cy="397442"/>
          </a:xfrm>
          <a:prstGeom prst="upArrow">
            <a:avLst/>
          </a:prstGeom>
          <a:solidFill>
            <a:srgbClr val="F79646"/>
          </a:solidFill>
          <a:ln w="254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5" name="Up Arrow 4"/>
          <p:cNvSpPr/>
          <p:nvPr/>
        </p:nvSpPr>
        <p:spPr>
          <a:xfrm>
            <a:off x="2296264" y="1882136"/>
            <a:ext cx="182880" cy="397442"/>
          </a:xfrm>
          <a:prstGeom prst="upArrow">
            <a:avLst/>
          </a:prstGeom>
          <a:solidFill>
            <a:srgbClr val="F79646"/>
          </a:solidFill>
          <a:ln w="254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43249" y="820613"/>
            <a:ext cx="6858000" cy="1038078"/>
          </a:xfrm>
          <a:prstGeom prst="round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855663" indent="-855663">
              <a:defRPr/>
            </a:pPr>
            <a:r>
              <a:rPr lang="en-US" sz="1600" b="1" i="1" kern="0" dirty="0">
                <a:solidFill>
                  <a:prstClr val="white"/>
                </a:solidFill>
              </a:rPr>
              <a:t>SFA Goal:	</a:t>
            </a:r>
            <a:r>
              <a:rPr lang="en-US" sz="1600" b="1" kern="0" dirty="0">
                <a:solidFill>
                  <a:prstClr val="white"/>
                </a:solidFill>
              </a:rPr>
              <a:t>Quantify C currently preserved in permafrost region soils, determine its spatial and vertical distributions, and assess its susceptibility to decomposition and release to the atmosphere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93480" y="2256132"/>
            <a:ext cx="3616569" cy="651490"/>
          </a:xfrm>
          <a:prstGeom prst="round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>
            <a:noAutofit/>
          </a:bodyPr>
          <a:lstStyle/>
          <a:p>
            <a:pPr marL="633413" indent="-633413">
              <a:defRPr/>
            </a:pPr>
            <a:r>
              <a:rPr lang="en-US" sz="1600" b="1" i="1" kern="0" dirty="0">
                <a:solidFill>
                  <a:prstClr val="white"/>
                </a:solidFill>
              </a:rPr>
              <a:t>Obj. 1:	Spatial and vertical distributions of soil C stocks</a:t>
            </a:r>
          </a:p>
        </p:txBody>
      </p:sp>
      <p:sp>
        <p:nvSpPr>
          <p:cNvPr id="9" name="Left-Right Arrow 8"/>
          <p:cNvSpPr/>
          <p:nvPr/>
        </p:nvSpPr>
        <p:spPr>
          <a:xfrm>
            <a:off x="4210049" y="2272773"/>
            <a:ext cx="713232" cy="182880"/>
          </a:xfrm>
          <a:prstGeom prst="leftRightArrow">
            <a:avLst/>
          </a:prstGeom>
          <a:solidFill>
            <a:srgbClr val="F79646"/>
          </a:solidFill>
          <a:ln w="254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82049" y="2253916"/>
            <a:ext cx="3616569" cy="651490"/>
          </a:xfrm>
          <a:prstGeom prst="round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>
            <a:noAutofit/>
          </a:bodyPr>
          <a:lstStyle/>
          <a:p>
            <a:pPr marL="633413" indent="-633413">
              <a:defRPr/>
            </a:pPr>
            <a:r>
              <a:rPr lang="en-US" sz="1600" b="1" i="1" kern="0" dirty="0">
                <a:solidFill>
                  <a:prstClr val="white"/>
                </a:solidFill>
              </a:rPr>
              <a:t>Obj. 1:	</a:t>
            </a:r>
            <a:r>
              <a:rPr lang="en-US" sz="1600" b="1" kern="0" dirty="0">
                <a:solidFill>
                  <a:prstClr val="white"/>
                </a:solidFill>
              </a:rPr>
              <a:t>Spatial and vertical distributions of soil C stocks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933951" y="2253916"/>
            <a:ext cx="3616569" cy="651489"/>
          </a:xfrm>
          <a:prstGeom prst="round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>
            <a:noAutofit/>
          </a:bodyPr>
          <a:lstStyle/>
          <a:p>
            <a:pPr marL="633413" marR="0" lvl="0" indent="-6334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Obj. 2:	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Empirical tools for predicting potential decomposability</a:t>
            </a:r>
          </a:p>
        </p:txBody>
      </p:sp>
    </p:spTree>
    <p:extLst>
      <p:ext uri="{BB962C8B-B14F-4D97-AF65-F5344CB8AC3E}">
        <p14:creationId xmlns:p14="http://schemas.microsoft.com/office/powerpoint/2010/main" val="99318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64" y="149378"/>
            <a:ext cx="8901120" cy="564606"/>
          </a:xfrm>
        </p:spPr>
        <p:txBody>
          <a:bodyPr/>
          <a:lstStyle/>
          <a:p>
            <a:r>
              <a:rPr lang="en-US" sz="2800" dirty="0" smtClean="0"/>
              <a:t>Argonne TES SFA Goal &amp; Objectives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830" y="3206937"/>
            <a:ext cx="3888476" cy="3010993"/>
          </a:xfrm>
        </p:spPr>
        <p:txBody>
          <a:bodyPr/>
          <a:lstStyle/>
          <a:p>
            <a:pPr marL="228600" indent="-228600"/>
            <a:r>
              <a:rPr lang="en-US" b="1" dirty="0" smtClean="0"/>
              <a:t>Aim to produce high-resolution maps of the spatial and vertical distributions of soil C stocks</a:t>
            </a:r>
          </a:p>
          <a:p>
            <a:pPr marL="228600" indent="-228600"/>
            <a:r>
              <a:rPr lang="en-US" b="1" dirty="0" smtClean="0"/>
              <a:t>Target new sample/data collection on </a:t>
            </a:r>
            <a:r>
              <a:rPr lang="en-US" b="1" dirty="0"/>
              <a:t>under-sampled areas of high </a:t>
            </a:r>
            <a:r>
              <a:rPr lang="en-US" b="1" dirty="0" smtClean="0"/>
              <a:t>heterogeneity/uncertainty</a:t>
            </a:r>
          </a:p>
        </p:txBody>
      </p:sp>
      <p:sp>
        <p:nvSpPr>
          <p:cNvPr id="4" name="Up Arrow 3"/>
          <p:cNvSpPr/>
          <p:nvPr/>
        </p:nvSpPr>
        <p:spPr>
          <a:xfrm>
            <a:off x="6486671" y="1879347"/>
            <a:ext cx="182880" cy="397442"/>
          </a:xfrm>
          <a:prstGeom prst="upArrow">
            <a:avLst/>
          </a:prstGeom>
          <a:solidFill>
            <a:srgbClr val="F79646"/>
          </a:solidFill>
          <a:ln w="254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5" name="Up Arrow 4"/>
          <p:cNvSpPr/>
          <p:nvPr/>
        </p:nvSpPr>
        <p:spPr>
          <a:xfrm>
            <a:off x="2296264" y="1882136"/>
            <a:ext cx="182880" cy="397442"/>
          </a:xfrm>
          <a:prstGeom prst="upArrow">
            <a:avLst/>
          </a:prstGeom>
          <a:solidFill>
            <a:srgbClr val="F79646"/>
          </a:solidFill>
          <a:ln w="254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43249" y="820613"/>
            <a:ext cx="6858000" cy="1038078"/>
          </a:xfrm>
          <a:prstGeom prst="round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855663" indent="-855663">
              <a:defRPr/>
            </a:pPr>
            <a:r>
              <a:rPr lang="en-US" sz="1600" b="1" i="1" kern="0" dirty="0">
                <a:solidFill>
                  <a:prstClr val="white"/>
                </a:solidFill>
              </a:rPr>
              <a:t>SFA Goal:	</a:t>
            </a:r>
            <a:r>
              <a:rPr lang="en-US" sz="1600" b="1" kern="0" dirty="0">
                <a:solidFill>
                  <a:prstClr val="white"/>
                </a:solidFill>
              </a:rPr>
              <a:t>Quantify C currently preserved in permafrost region soils, determine its spatial and vertical distributions, and assess its susceptibility to decomposition and release to the atmosphere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93480" y="2256132"/>
            <a:ext cx="3616569" cy="651490"/>
          </a:xfrm>
          <a:prstGeom prst="round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>
            <a:noAutofit/>
          </a:bodyPr>
          <a:lstStyle/>
          <a:p>
            <a:pPr marL="633413" indent="-633413">
              <a:defRPr/>
            </a:pPr>
            <a:r>
              <a:rPr lang="en-US" sz="1600" b="1" i="1" kern="0" dirty="0">
                <a:solidFill>
                  <a:prstClr val="white"/>
                </a:solidFill>
              </a:rPr>
              <a:t>Obj. 1:	Spatial and vertical distributions of soil C stocks</a:t>
            </a:r>
          </a:p>
        </p:txBody>
      </p:sp>
      <p:sp>
        <p:nvSpPr>
          <p:cNvPr id="9" name="Left-Right Arrow 8"/>
          <p:cNvSpPr/>
          <p:nvPr/>
        </p:nvSpPr>
        <p:spPr>
          <a:xfrm>
            <a:off x="4210049" y="2272773"/>
            <a:ext cx="713232" cy="182880"/>
          </a:xfrm>
          <a:prstGeom prst="leftRightArrow">
            <a:avLst/>
          </a:prstGeom>
          <a:solidFill>
            <a:srgbClr val="F79646"/>
          </a:solidFill>
          <a:ln w="254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82049" y="2253916"/>
            <a:ext cx="3616569" cy="651490"/>
          </a:xfrm>
          <a:prstGeom prst="round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>
            <a:noAutofit/>
          </a:bodyPr>
          <a:lstStyle/>
          <a:p>
            <a:pPr marL="633413" indent="-633413">
              <a:defRPr/>
            </a:pPr>
            <a:r>
              <a:rPr lang="en-US" sz="1600" b="1" i="1" kern="0" dirty="0">
                <a:solidFill>
                  <a:prstClr val="white"/>
                </a:solidFill>
              </a:rPr>
              <a:t>Obj. 1:	</a:t>
            </a:r>
            <a:r>
              <a:rPr lang="en-US" sz="1600" b="1" kern="0" dirty="0">
                <a:solidFill>
                  <a:prstClr val="white"/>
                </a:solidFill>
              </a:rPr>
              <a:t>Spatial and vertical distributions of soil C stocks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933951" y="2253916"/>
            <a:ext cx="3616569" cy="651489"/>
          </a:xfrm>
          <a:prstGeom prst="round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  <a:alpha val="40000"/>
                </a:srgbClr>
              </a:gs>
              <a:gs pos="80000">
                <a:srgbClr val="F79646">
                  <a:shade val="93000"/>
                  <a:satMod val="130000"/>
                  <a:alpha val="40000"/>
                </a:srgbClr>
              </a:gs>
              <a:gs pos="100000">
                <a:srgbClr val="F79646">
                  <a:shade val="94000"/>
                  <a:satMod val="135000"/>
                  <a:alpha val="4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>
            <a:noAutofit/>
          </a:bodyPr>
          <a:lstStyle/>
          <a:p>
            <a:pPr marL="633413" indent="-633413">
              <a:defRPr/>
            </a:pPr>
            <a:r>
              <a:rPr lang="en-US" sz="1600" b="1" i="1" kern="0" dirty="0">
                <a:solidFill>
                  <a:prstClr val="white"/>
                </a:solidFill>
              </a:rPr>
              <a:t>Obj. 2:	</a:t>
            </a:r>
            <a:r>
              <a:rPr lang="en-US" sz="1600" b="1" kern="0" dirty="0">
                <a:solidFill>
                  <a:prstClr val="white"/>
                </a:solidFill>
              </a:rPr>
              <a:t>Empirical tools for predicting potential decomposability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20795" y="3142306"/>
            <a:ext cx="3764409" cy="3420998"/>
            <a:chOff x="4720795" y="3142306"/>
            <a:chExt cx="3764409" cy="342099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355" y="4949713"/>
              <a:ext cx="2063849" cy="1548275"/>
            </a:xfrm>
            <a:prstGeom prst="rect">
              <a:avLst/>
            </a:prstGeom>
            <a:ln w="19050">
              <a:solidFill>
                <a:schemeClr val="accent2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0904" y="3142306"/>
              <a:ext cx="1274874" cy="1699407"/>
            </a:xfrm>
            <a:prstGeom prst="rect">
              <a:avLst/>
            </a:prstGeom>
            <a:ln w="19050">
              <a:solidFill>
                <a:schemeClr val="accent2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0795" y="3142306"/>
              <a:ext cx="2031492" cy="1524000"/>
            </a:xfrm>
            <a:prstGeom prst="rect">
              <a:avLst/>
            </a:prstGeom>
            <a:ln w="19050">
              <a:solidFill>
                <a:schemeClr val="accent2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9346" y="4822359"/>
              <a:ext cx="1306037" cy="1740945"/>
            </a:xfrm>
            <a:prstGeom prst="rect">
              <a:avLst/>
            </a:prstGeom>
            <a:ln w="19050">
              <a:solidFill>
                <a:schemeClr val="accent2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6406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NL green">
  <a:themeElements>
    <a:clrScheme name="ANL green 1">
      <a:dk1>
        <a:srgbClr val="616161"/>
      </a:dk1>
      <a:lt1>
        <a:srgbClr val="FFFFFF"/>
      </a:lt1>
      <a:dk2>
        <a:srgbClr val="4B5C29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9D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ANL green</Template>
  <TotalTime>7755</TotalTime>
  <Words>2799</Words>
  <Application>Microsoft Office PowerPoint</Application>
  <PresentationFormat>On-screen Show (4:3)</PresentationFormat>
  <Paragraphs>428</Paragraphs>
  <Slides>57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5" baseType="lpstr">
      <vt:lpstr>ＭＳ Ｐゴシック</vt:lpstr>
      <vt:lpstr>Arial</vt:lpstr>
      <vt:lpstr>Calibri</vt:lpstr>
      <vt:lpstr>Times New Roman</vt:lpstr>
      <vt:lpstr>Trebuchet MS</vt:lpstr>
      <vt:lpstr>Wingdings</vt:lpstr>
      <vt:lpstr>ANL green</vt:lpstr>
      <vt:lpstr>SPW 11.0 Graph</vt:lpstr>
      <vt:lpstr>Soil Carbon Response to Environmental Change:     Initial Results from the Argonne TES SFA </vt:lpstr>
      <vt:lpstr>Argonne TES Scientific Focus Area</vt:lpstr>
      <vt:lpstr>Soils hold largest terrestrial reservoir of carbon</vt:lpstr>
      <vt:lpstr>Recent work substantially increased estimates of permafrost region soil C stocks</vt:lpstr>
      <vt:lpstr>Permafrost-region SOC stocks exist in a state of disequilibrium — this creates a problem for models</vt:lpstr>
      <vt:lpstr>Discrepancy between modeled and observed C stocks — Soil C stocks are underestimated by models. </vt:lpstr>
      <vt:lpstr>Even less is known about decomposability</vt:lpstr>
      <vt:lpstr>Argonne TES SFA Goal &amp; Objectives</vt:lpstr>
      <vt:lpstr>Argonne TES SFA Goal &amp; Objectives</vt:lpstr>
      <vt:lpstr>PowerPoint Presentation</vt:lpstr>
      <vt:lpstr>Argonne TES SFA Goal &amp; Objectives</vt:lpstr>
      <vt:lpstr>Argonne TES SFA Goal &amp; Objectives</vt:lpstr>
      <vt:lpstr>Databases for soil C stocks are growing but still unevenly distributed and low density</vt:lpstr>
      <vt:lpstr>How can we advance knowledge and reduce uncertainties (without a fleet of helicopters)?</vt:lpstr>
      <vt:lpstr>New assessments of soil C distributions</vt:lpstr>
      <vt:lpstr>Combining environmental correlations and spatial autocorrelation (regression kriging)</vt:lpstr>
      <vt:lpstr>New measurements of deep carbon deposits</vt:lpstr>
      <vt:lpstr>With warming — Large amounts of undecomposed or uncomplexed SOM will become more vulnerable to mineralization</vt:lpstr>
      <vt:lpstr>Key criteria for broad-scale evaluation and prediction of relative degradation state of existing SOM</vt:lpstr>
      <vt:lpstr>Relevant MidIR analytical/interpretation approaches</vt:lpstr>
      <vt:lpstr>Relevant MidIR analytical/interpretation approaches</vt:lpstr>
      <vt:lpstr>Getting dirty muddy — Initial activities/progress</vt:lpstr>
      <vt:lpstr>Life cycle of ice-wedge polygons</vt:lpstr>
      <vt:lpstr>PowerPoint Presentation</vt:lpstr>
      <vt:lpstr>Sampling</vt:lpstr>
      <vt:lpstr>Sampling</vt:lpstr>
      <vt:lpstr>Sampling</vt:lpstr>
      <vt:lpstr>Sample processing and analysis</vt:lpstr>
      <vt:lpstr>Flat-centered ice wedge polygons — the landscape </vt:lpstr>
      <vt:lpstr>Record and describe the soil profile and cryostratigraphy of soil pits and cores</vt:lpstr>
      <vt:lpstr>Determination of soil C stocks:     Dealing with cryoturbation</vt:lpstr>
      <vt:lpstr>Soil profile of a flat-centered polygon from center of ice wedge to polygon center</vt:lpstr>
      <vt:lpstr>Spatially and vertically resolved estimation of  soil organic C stocks</vt:lpstr>
      <vt:lpstr>Landscape of low-centered polygons</vt:lpstr>
      <vt:lpstr>Soil profile and cryostratigraphy of a low-centered ice wedge polygon</vt:lpstr>
      <vt:lpstr>Landscape of high-centered polygons</vt:lpstr>
      <vt:lpstr>PowerPoint Presentation</vt:lpstr>
      <vt:lpstr>Spatial heterogeneity and density of C stocks varies for different polygon types</vt:lpstr>
      <vt:lpstr>Soil organic C stocks and ice content to 2-m depth</vt:lpstr>
      <vt:lpstr>Collaborative links to NGEE Arctic</vt:lpstr>
      <vt:lpstr>Implications for up-scaling</vt:lpstr>
      <vt:lpstr>Implications for sampling</vt:lpstr>
      <vt:lpstr>Yedoma sampling, March 2014</vt:lpstr>
      <vt:lpstr>Building the MidIR database &amp; exploring interpretations</vt:lpstr>
      <vt:lpstr>Initial MidIR analyses of latitudinal gradient of Alaskan soils including multiple depths   </vt:lpstr>
      <vt:lpstr>Ratios of characteristic bands — a simple means for comparing spectra &amp; evaluating soil quality differences  </vt:lpstr>
      <vt:lpstr>Principal components analysis of five band ratios for the latitudinal gradient</vt:lpstr>
      <vt:lpstr>Principal components analysis of five band ratios for the latitudinal gradient</vt:lpstr>
      <vt:lpstr>Principal components analysis of five band ratios for the latitudinal gradient</vt:lpstr>
      <vt:lpstr>Leveraging LDRD investments</vt:lpstr>
      <vt:lpstr>LDRD incubation studies</vt:lpstr>
      <vt:lpstr>CI and HU1 band ratios can vary significantly among sites and horizons within sites</vt:lpstr>
      <vt:lpstr>Exploration of relationships with cumulative respired CO2 in 60-day incubation studies at 4°C</vt:lpstr>
      <vt:lpstr>Comparisons to “conventional” measurements: Physically separated soil organic matter fractions</vt:lpstr>
      <vt:lpstr>Size fractions have spectral differences, but occlusion of particulate organic matter (POM) in aggregates has little effect on the spectral properties</vt:lpstr>
      <vt:lpstr>Summary</vt:lpstr>
      <vt:lpstr>PowerPoint Presentation</vt:lpstr>
    </vt:vector>
  </TitlesOfParts>
  <Company>Biosciences Division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Soil Carbon Response to Environmental Change:     Initial Results from the Argonne TES SFA</dc:title>
  <dc:creator>Julie D. Jastrow</dc:creator>
  <cp:lastModifiedBy>Matamala Paradeda, Roser</cp:lastModifiedBy>
  <cp:revision>124</cp:revision>
  <dcterms:created xsi:type="dcterms:W3CDTF">2014-06-19T16:27:35Z</dcterms:created>
  <dcterms:modified xsi:type="dcterms:W3CDTF">2014-10-31T14:38:30Z</dcterms:modified>
</cp:coreProperties>
</file>